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38"/>
  </p:notesMasterIdLst>
  <p:sldIdLst>
    <p:sldId id="434" r:id="rId5"/>
    <p:sldId id="503" r:id="rId6"/>
    <p:sldId id="504" r:id="rId7"/>
    <p:sldId id="505" r:id="rId8"/>
    <p:sldId id="506" r:id="rId9"/>
    <p:sldId id="575" r:id="rId10"/>
    <p:sldId id="574" r:id="rId11"/>
    <p:sldId id="512" r:id="rId12"/>
    <p:sldId id="544" r:id="rId13"/>
    <p:sldId id="546" r:id="rId14"/>
    <p:sldId id="515" r:id="rId15"/>
    <p:sldId id="516" r:id="rId16"/>
    <p:sldId id="517" r:id="rId17"/>
    <p:sldId id="518" r:id="rId18"/>
    <p:sldId id="521" r:id="rId19"/>
    <p:sldId id="523" r:id="rId20"/>
    <p:sldId id="524" r:id="rId21"/>
    <p:sldId id="526" r:id="rId22"/>
    <p:sldId id="527" r:id="rId23"/>
    <p:sldId id="528" r:id="rId24"/>
    <p:sldId id="529" r:id="rId25"/>
    <p:sldId id="547" r:id="rId26"/>
    <p:sldId id="530" r:id="rId27"/>
    <p:sldId id="532" r:id="rId28"/>
    <p:sldId id="573" r:id="rId29"/>
    <p:sldId id="533" r:id="rId30"/>
    <p:sldId id="534" r:id="rId31"/>
    <p:sldId id="536" r:id="rId32"/>
    <p:sldId id="539" r:id="rId33"/>
    <p:sldId id="540" r:id="rId34"/>
    <p:sldId id="541" r:id="rId35"/>
    <p:sldId id="542" r:id="rId36"/>
    <p:sldId id="276" r:id="rId37"/>
  </p:sldIdLst>
  <p:sldSz cx="9144000" cy="6858000" type="screen4x3"/>
  <p:notesSz cx="9723120" cy="6858000"/>
  <p:custDataLst>
    <p:tags r:id="rId42"/>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2" Type="http://schemas.openxmlformats.org/officeDocument/2006/relationships/tags" Target="tags/tag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idx="4294967295"/>
          </p:nvPr>
        </p:nvSpPr>
        <p:spPr bwMode="auto">
          <a:xfrm>
            <a:off x="0" y="0"/>
            <a:ext cx="4214813" cy="34290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9"/>
          </p:nvPr>
        </p:nvSpPr>
        <p:spPr bwMode="auto">
          <a:xfrm>
            <a:off x="5507038" y="0"/>
            <a:ext cx="4214813" cy="342900"/>
          </a:xfrm>
          <a:prstGeom prst="rect">
            <a:avLst/>
          </a:prstGeom>
          <a:noFill/>
          <a:ln>
            <a:noFill/>
          </a:ln>
        </p:spPr>
        <p:txBody>
          <a:bodyPr vert="horz" wrap="square" lIns="91440" tIns="45720" rIns="91440" bIns="45720" numCol="1" anchor="t" anchorCtr="0" compatLnSpc="1"/>
          <a:lstStyle>
            <a:lvl1pPr algn="r" eaLnBrk="1" hangingPunct="1">
              <a:buFont typeface="Arial" panose="020B0604020202020204" pitchFamily="34" charset="0"/>
              <a:buNone/>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16" name="幻灯片图像占位符 161795"/>
          <p:cNvSpPr>
            <a:spLocks noGrp="1" noRot="1" noChangeAspect="1" noTextEdit="1"/>
          </p:cNvSpPr>
          <p:nvPr>
            <p:ph type="sldImg"/>
          </p:nvPr>
        </p:nvSpPr>
        <p:spPr>
          <a:xfrm>
            <a:off x="3148013" y="514350"/>
            <a:ext cx="3429000" cy="2571750"/>
          </a:xfrm>
          <a:prstGeom prst="rect">
            <a:avLst/>
          </a:prstGeom>
          <a:noFill/>
          <a:ln w="9525">
            <a:noFill/>
          </a:ln>
        </p:spPr>
      </p:sp>
      <p:sp>
        <p:nvSpPr>
          <p:cNvPr id="3077" name="文本占位符 161796"/>
          <p:cNvSpPr>
            <a:spLocks noGrp="1" noRot="1" noChangeArrowheads="1" noTextEdit="1"/>
          </p:cNvSpPr>
          <p:nvPr>
            <p:ph type="body" sz="quarter" idx="19"/>
          </p:nvPr>
        </p:nvSpPr>
        <p:spPr bwMode="auto">
          <a:xfrm>
            <a:off x="971550" y="3257550"/>
            <a:ext cx="7780338" cy="3086100"/>
          </a:xfrm>
          <a:prstGeom prst="rect">
            <a:avLst/>
          </a:prstGeom>
          <a:noFill/>
          <a:ln>
            <a:noFill/>
          </a:ln>
        </p:spPr>
        <p:txBody>
          <a:bodyPr vert="horz" wrap="square" lIns="91440" tIns="45720" rIns="91440" bIns="45720" numCol="1" anchor="t" anchorCtr="0" compatLnSpc="1"/>
          <a:lstStyle/>
          <a:p>
            <a:pPr marL="0" marR="0" lvl="0" indent="0" algn="l" defTabSz="914400" rtl="0" eaLnBrk="0" fontAlgn="ctr" latinLnBrk="1" hangingPunct="0">
              <a:lnSpc>
                <a:spcPct val="100000"/>
              </a:lnSpc>
              <a:spcBef>
                <a:spcPct val="30000"/>
              </a:spcBef>
              <a:spcAft>
                <a:spcPct val="0"/>
              </a:spcAft>
              <a:buClrTx/>
              <a:buSzTx/>
              <a:buFontTx/>
              <a:buNone/>
              <a:defRPr/>
            </a:pPr>
            <a:r>
              <a:rPr kumimoji="0" lang="en-US" altLang="zh-CN" sz="1200" b="1" i="1" u="sng" strike="noStrike" kern="1200" cap="none" spc="0" normalizeH="0" baseline="0" noProof="0">
                <a:ln>
                  <a:noFill/>
                </a:ln>
                <a:solidFill>
                  <a:schemeClr val="tx1"/>
                </a:solidFill>
                <a:effectLst/>
                <a:uLnTx/>
                <a:uFillTx/>
                <a:latin typeface="Calibri" panose="020F0502020204030204" pitchFamily="34" charset="0"/>
                <a:ea typeface="+mn-ea"/>
                <a:cs typeface="+mn-cs"/>
              </a:rPr>
              <a:t>                                </a:t>
            </a:r>
            <a:endParaRPr kumimoji="0" lang="en-US" altLang="zh-CN" sz="1200" b="1" i="1" u="sng"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0" marR="0" lvl="1" indent="0" algn="l" defTabSz="914400" rtl="0" eaLnBrk="0" fontAlgn="ctr" latinLnBrk="1" hangingPunct="0">
              <a:lnSpc>
                <a:spcPct val="100000"/>
              </a:lnSpc>
              <a:spcBef>
                <a:spcPct val="30000"/>
              </a:spcBef>
              <a:spcAft>
                <a:spcPct val="0"/>
              </a:spcAft>
              <a:buClrTx/>
              <a:buSzTx/>
              <a:buFontTx/>
              <a:buNone/>
              <a:defRPr/>
            </a:pPr>
            <a:r>
              <a:rPr kumimoji="0" lang="en-US" altLang="zh-CN" sz="28800" b="1" i="1" u="sng"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rPr>
              <a:t>            </a:t>
            </a:r>
            <a:endParaRPr kumimoji="0" lang="en-US" altLang="zh-CN" sz="28800" b="1" i="1" u="sng"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2" indent="0" algn="l" defTabSz="914400" rtl="0" eaLnBrk="0" fontAlgn="ctr" latinLnBrk="1" hangingPunct="0">
              <a:lnSpc>
                <a:spcPct val="100000"/>
              </a:lnSpc>
              <a:spcBef>
                <a:spcPct val="30000"/>
              </a:spcBef>
              <a:spcAft>
                <a:spcPct val="0"/>
              </a:spcAft>
              <a:buClrTx/>
              <a:buSzTx/>
              <a:buFontTx/>
              <a:buNone/>
              <a:defRPr/>
            </a:pPr>
            <a:r>
              <a:rPr kumimoji="0" lang="en-US" altLang="zh-CN" sz="28800" b="1" i="1" u="sng"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rPr>
              <a:t>           </a:t>
            </a:r>
            <a:endParaRPr kumimoji="0" lang="en-US" altLang="zh-CN" sz="28800" b="1" i="1" u="sng"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3" indent="0" algn="l" defTabSz="914400" rtl="0" eaLnBrk="0" fontAlgn="base" latinLnBrk="1" hangingPunct="0">
              <a:lnSpc>
                <a:spcPct val="100000"/>
              </a:lnSpc>
              <a:spcBef>
                <a:spcPct val="30000"/>
              </a:spcBef>
              <a:spcAft>
                <a:spcPct val="0"/>
              </a:spcAft>
              <a:buClrTx/>
              <a:buSzTx/>
              <a:buFontTx/>
              <a:buChar char="•"/>
              <a:defRPr/>
            </a:pPr>
            <a:r>
              <a:rPr kumimoji="0" lang="en-US" altLang="zh-CN" sz="28800" b="0" i="1" u="none"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rPr>
              <a:t>            </a:t>
            </a:r>
            <a:endParaRPr kumimoji="0" lang="en-US" altLang="zh-CN" sz="28800" b="0" i="1" u="none"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endParaRPr>
          </a:p>
          <a:p>
            <a:pPr marL="0" marR="0" lvl="4" indent="0" algn="l" defTabSz="914400" rtl="0" eaLnBrk="0" fontAlgn="base" latinLnBrk="1" hangingPunct="0">
              <a:lnSpc>
                <a:spcPct val="100000"/>
              </a:lnSpc>
              <a:spcBef>
                <a:spcPct val="30000"/>
              </a:spcBef>
              <a:spcAft>
                <a:spcPct val="0"/>
              </a:spcAft>
              <a:buClrTx/>
              <a:buSzTx/>
              <a:buFontTx/>
              <a:buChar char="•"/>
              <a:defRPr/>
            </a:pPr>
            <a:r>
              <a:rPr kumimoji="0" lang="en-US" altLang="zh-CN" sz="28800" b="0" i="0" u="none"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rPr>
              <a:t>           </a:t>
            </a:r>
            <a:endParaRPr kumimoji="0" lang="en-US" altLang="zh-CN" sz="28800" b="0" i="0" u="none" strike="noStrike" kern="1200" cap="none" spc="0" normalizeH="0" baseline="28800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078" name="页脚占位符 161797"/>
          <p:cNvSpPr>
            <a:spLocks noGrp="1" noChangeArrowheads="1"/>
          </p:cNvSpPr>
          <p:nvPr>
            <p:ph type="ftr" sz="quarter" idx="29"/>
          </p:nvPr>
        </p:nvSpPr>
        <p:spPr bwMode="auto">
          <a:xfrm>
            <a:off x="0" y="6513513"/>
            <a:ext cx="4214813" cy="342900"/>
          </a:xfrm>
          <a:prstGeom prst="rect">
            <a:avLst/>
          </a:prstGeom>
          <a:noFill/>
          <a:ln>
            <a:noFill/>
          </a:ln>
        </p:spPr>
        <p:txBody>
          <a:bodyPr vert="horz" wrap="square" lIns="91440" tIns="45720" rIns="91440" bIns="45720" numCol="1" anchor="b"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39"/>
          </p:nvPr>
        </p:nvSpPr>
        <p:spPr bwMode="auto">
          <a:xfrm>
            <a:off x="5507038" y="6513513"/>
            <a:ext cx="4214813" cy="342900"/>
          </a:xfrm>
          <a:prstGeom prst="rect">
            <a:avLst/>
          </a:prstGeom>
          <a:noFill/>
          <a:ln>
            <a:noFill/>
          </a:ln>
        </p:spPr>
        <p:txBody>
          <a:bodyPr vert="horz" wrap="square" lIns="91440" tIns="45720" rIns="91440" bIns="45720" numCol="1" anchor="b" anchorCtr="0" compatLnSpc="1"/>
          <a:lstStyle/>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ctr" latinLnBrk="1" hangingPunct="0">
      <a:spcBef>
        <a:spcPct val="30000"/>
      </a:spcBef>
      <a:spcAft>
        <a:spcPct val="0"/>
      </a:spcAft>
      <a:defRPr sz="1200" b="1" i="1" u="sng" kern="1200">
        <a:solidFill>
          <a:schemeClr val="tx1"/>
        </a:solidFill>
        <a:latin typeface="Calibri" panose="020F0502020204030204" pitchFamily="34" charset="0"/>
        <a:ea typeface="+mn-ea"/>
        <a:cs typeface="+mn-cs"/>
      </a:defRPr>
    </a:lvl1pPr>
    <a:lvl2pPr algn="l" rtl="0" eaLnBrk="0" fontAlgn="ctr" latinLnBrk="1" hangingPunct="0">
      <a:spcBef>
        <a:spcPct val="30000"/>
      </a:spcBef>
      <a:spcAft>
        <a:spcPct val="0"/>
      </a:spcAft>
      <a:defRPr sz="28800" b="1" i="1" u="sng" kern="1200" baseline="288000">
        <a:solidFill>
          <a:schemeClr val="tx1"/>
        </a:solidFill>
        <a:latin typeface="Arial" panose="020B0604020202020204" pitchFamily="34" charset="0"/>
        <a:ea typeface="+mn-ea"/>
        <a:cs typeface="Arial" panose="020B0604020202020204" pitchFamily="34" charset="0"/>
      </a:defRPr>
    </a:lvl2pPr>
    <a:lvl3pPr algn="l" rtl="0" eaLnBrk="0" fontAlgn="ctr" latinLnBrk="1" hangingPunct="0">
      <a:spcBef>
        <a:spcPct val="30000"/>
      </a:spcBef>
      <a:spcAft>
        <a:spcPct val="0"/>
      </a:spcAft>
      <a:defRPr sz="28800" b="1" i="1" u="sng" kern="1200" baseline="288000">
        <a:solidFill>
          <a:schemeClr val="tx1"/>
        </a:solidFill>
        <a:latin typeface="Arial" panose="020B0604020202020204" pitchFamily="34" charset="0"/>
        <a:ea typeface="+mn-ea"/>
        <a:cs typeface="Arial" panose="020B0604020202020204" pitchFamily="34" charset="0"/>
      </a:defRPr>
    </a:lvl3pPr>
    <a:lvl4pPr algn="l" rtl="0" eaLnBrk="0" fontAlgn="base" latinLnBrk="1" hangingPunct="0">
      <a:spcBef>
        <a:spcPct val="30000"/>
      </a:spcBef>
      <a:spcAft>
        <a:spcPct val="0"/>
      </a:spcAft>
      <a:buChar char="•"/>
      <a:defRPr sz="28800" i="1" kern="1200" baseline="288000">
        <a:solidFill>
          <a:schemeClr val="tx1"/>
        </a:solidFill>
        <a:latin typeface="Arial" panose="020B0604020202020204" pitchFamily="34" charset="0"/>
        <a:ea typeface="+mn-ea"/>
        <a:cs typeface="Arial" panose="020B0604020202020204" pitchFamily="34" charset="0"/>
      </a:defRPr>
    </a:lvl4pPr>
    <a:lvl5pPr algn="l" rtl="0" eaLnBrk="0" fontAlgn="base" latinLnBrk="1" hangingPunct="0">
      <a:spcBef>
        <a:spcPct val="30000"/>
      </a:spcBef>
      <a:spcAft>
        <a:spcPct val="0"/>
      </a:spcAft>
      <a:buChar char="•"/>
      <a:defRPr sz="28800" kern="1200" baseline="2880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2.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beve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4294967295"/>
          </p:nvPr>
        </p:nvSpPr>
        <p:spPr bwMode="auto">
          <a:xfrm>
            <a:off x="1077913" y="6616700"/>
            <a:ext cx="2133600" cy="24130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9"/>
          </p:nvPr>
        </p:nvSpPr>
        <p:spPr bwMode="auto">
          <a:xfrm>
            <a:off x="5838825" y="6616700"/>
            <a:ext cx="2895600" cy="24130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19"/>
          </p:nvPr>
        </p:nvSpPr>
        <p:spPr bwMode="auto">
          <a:xfrm>
            <a:off x="4187825" y="6616700"/>
            <a:ext cx="661988" cy="241300"/>
          </a:xfrm>
          <a:prstGeom prst="rect">
            <a:avLst/>
          </a:prstGeom>
          <a:noFill/>
          <a:ln>
            <a:noFill/>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p:bldLst>
  </p:timing>
  <p:hf sldNum="0" hdr="0" ftr="0" dt="0"/>
  <p:txStyles>
    <p:titleStyle>
      <a:lvl1pPr algn="l" rtl="0" eaLnBrk="0" fontAlgn="ctr" latinLnBrk="1" hangingPunct="0">
        <a:spcBef>
          <a:spcPct val="0"/>
        </a:spcBef>
        <a:spcAft>
          <a:spcPct val="0"/>
        </a:spcAft>
        <a:defRPr sz="4400" kern="1200">
          <a:solidFill>
            <a:schemeClr val="tx2"/>
          </a:solidFill>
          <a:latin typeface="+mj-lt"/>
          <a:ea typeface="+mj-ea"/>
          <a:cs typeface="+mj-cs"/>
        </a:defRPr>
      </a:lvl1pPr>
      <a:lvl2pPr algn="l" rtl="0" eaLnBrk="0" fontAlgn="ctr" latinLnBrk="1" hangingPunct="0">
        <a:spcBef>
          <a:spcPct val="0"/>
        </a:spcBef>
        <a:spcAft>
          <a:spcPct val="0"/>
        </a:spcAft>
        <a:defRPr sz="4400">
          <a:solidFill>
            <a:schemeClr val="tx2"/>
          </a:solidFill>
          <a:latin typeface="Arial" panose="020B0604020202020204" pitchFamily="34" charset="0"/>
        </a:defRPr>
      </a:lvl2pPr>
      <a:lvl3pPr algn="l" rtl="0" eaLnBrk="0" fontAlgn="ctr" latinLnBrk="1" hangingPunct="0">
        <a:spcBef>
          <a:spcPct val="0"/>
        </a:spcBef>
        <a:spcAft>
          <a:spcPct val="0"/>
        </a:spcAft>
        <a:defRPr sz="4400">
          <a:solidFill>
            <a:schemeClr val="tx2"/>
          </a:solidFill>
          <a:latin typeface="Arial" panose="020B0604020202020204" pitchFamily="34" charset="0"/>
        </a:defRPr>
      </a:lvl3pPr>
      <a:lvl4pPr algn="l" rtl="0" eaLnBrk="0" fontAlgn="ctr" latinLnBrk="1" hangingPunct="0">
        <a:spcBef>
          <a:spcPct val="0"/>
        </a:spcBef>
        <a:spcAft>
          <a:spcPct val="0"/>
        </a:spcAft>
        <a:defRPr sz="4400">
          <a:solidFill>
            <a:schemeClr val="tx2"/>
          </a:solidFill>
          <a:latin typeface="Arial" panose="020B0604020202020204" pitchFamily="34" charset="0"/>
        </a:defRPr>
      </a:lvl4pPr>
      <a:lvl5pPr algn="l" rtl="0" eaLnBrk="0" fontAlgn="ctr" latinLnBrk="1" hangingPunct="0">
        <a:spcBef>
          <a:spcPct val="0"/>
        </a:spcBef>
        <a:spcAft>
          <a:spcPct val="0"/>
        </a:spcAft>
        <a:defRPr sz="4400">
          <a:solidFill>
            <a:schemeClr val="tx2"/>
          </a:solidFill>
          <a:latin typeface="Arial" panose="020B0604020202020204" pitchFamily="34" charset="0"/>
        </a:defRPr>
      </a:lvl5pPr>
      <a:lvl6pPr marL="457200" algn="l" rtl="0" eaLnBrk="0" fontAlgn="ctr" latinLnBrk="1" hangingPunct="0">
        <a:spcBef>
          <a:spcPct val="0"/>
        </a:spcBef>
        <a:spcAft>
          <a:spcPct val="0"/>
        </a:spcAft>
        <a:defRPr sz="4400">
          <a:solidFill>
            <a:schemeClr val="tx2"/>
          </a:solidFill>
          <a:latin typeface="Arial" panose="020B0604020202020204" pitchFamily="34" charset="0"/>
        </a:defRPr>
      </a:lvl6pPr>
      <a:lvl7pPr marL="914400" algn="l" rtl="0" eaLnBrk="0" fontAlgn="ctr" latinLnBrk="1" hangingPunct="0">
        <a:spcBef>
          <a:spcPct val="0"/>
        </a:spcBef>
        <a:spcAft>
          <a:spcPct val="0"/>
        </a:spcAft>
        <a:defRPr sz="4400">
          <a:solidFill>
            <a:schemeClr val="tx2"/>
          </a:solidFill>
          <a:latin typeface="Arial" panose="020B0604020202020204" pitchFamily="34" charset="0"/>
        </a:defRPr>
      </a:lvl7pPr>
      <a:lvl8pPr marL="1371600" algn="l" rtl="0" eaLnBrk="0" fontAlgn="ctr" latinLnBrk="1" hangingPunct="0">
        <a:spcBef>
          <a:spcPct val="0"/>
        </a:spcBef>
        <a:spcAft>
          <a:spcPct val="0"/>
        </a:spcAft>
        <a:defRPr sz="4400">
          <a:solidFill>
            <a:schemeClr val="tx2"/>
          </a:solidFill>
          <a:latin typeface="Arial" panose="020B0604020202020204" pitchFamily="34" charset="0"/>
        </a:defRPr>
      </a:lvl8pPr>
      <a:lvl9pPr marL="1828800" algn="l" rtl="0" eaLnBrk="0" fontAlgn="ctr" latinLnBrk="1"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4294967295"/>
          </p:nvPr>
        </p:nvSpPr>
        <p:spPr bwMode="auto">
          <a:xfrm>
            <a:off x="3552825" y="6534150"/>
            <a:ext cx="2895600" cy="23495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9"/>
          </p:nvPr>
        </p:nvSpPr>
        <p:spPr bwMode="auto">
          <a:xfrm>
            <a:off x="6900863" y="6526213"/>
            <a:ext cx="2133600" cy="274638"/>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19"/>
          </p:nvPr>
        </p:nvSpPr>
        <p:spPr bwMode="auto">
          <a:xfrm>
            <a:off x="3011488" y="6527800"/>
            <a:ext cx="373063" cy="234950"/>
          </a:xfrm>
          <a:prstGeom prst="rect">
            <a:avLst/>
          </a:prstGeom>
          <a:noFill/>
          <a:ln>
            <a:noFill/>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ctr" latinLnBrk="1" hangingPunct="0">
        <a:spcBef>
          <a:spcPct val="0"/>
        </a:spcBef>
        <a:spcAft>
          <a:spcPct val="0"/>
        </a:spcAft>
        <a:defRPr sz="4400" kern="1200">
          <a:solidFill>
            <a:schemeClr val="tx2"/>
          </a:solidFill>
          <a:latin typeface="+mj-lt"/>
          <a:ea typeface="+mj-ea"/>
          <a:cs typeface="+mj-cs"/>
        </a:defRPr>
      </a:lvl1pPr>
      <a:lvl2pPr algn="l" rtl="0" eaLnBrk="0" fontAlgn="ctr" latinLnBrk="1" hangingPunct="0">
        <a:spcBef>
          <a:spcPct val="0"/>
        </a:spcBef>
        <a:spcAft>
          <a:spcPct val="0"/>
        </a:spcAft>
        <a:defRPr sz="4400">
          <a:solidFill>
            <a:schemeClr val="tx2"/>
          </a:solidFill>
          <a:latin typeface="Arial" panose="020B0604020202020204" pitchFamily="34" charset="0"/>
        </a:defRPr>
      </a:lvl2pPr>
      <a:lvl3pPr algn="l" rtl="0" eaLnBrk="0" fontAlgn="ctr" latinLnBrk="1" hangingPunct="0">
        <a:spcBef>
          <a:spcPct val="0"/>
        </a:spcBef>
        <a:spcAft>
          <a:spcPct val="0"/>
        </a:spcAft>
        <a:defRPr sz="4400">
          <a:solidFill>
            <a:schemeClr val="tx2"/>
          </a:solidFill>
          <a:latin typeface="Arial" panose="020B0604020202020204" pitchFamily="34" charset="0"/>
        </a:defRPr>
      </a:lvl3pPr>
      <a:lvl4pPr algn="l" rtl="0" eaLnBrk="0" fontAlgn="ctr" latinLnBrk="1" hangingPunct="0">
        <a:spcBef>
          <a:spcPct val="0"/>
        </a:spcBef>
        <a:spcAft>
          <a:spcPct val="0"/>
        </a:spcAft>
        <a:defRPr sz="4400">
          <a:solidFill>
            <a:schemeClr val="tx2"/>
          </a:solidFill>
          <a:latin typeface="Arial" panose="020B0604020202020204" pitchFamily="34" charset="0"/>
        </a:defRPr>
      </a:lvl4pPr>
      <a:lvl5pPr algn="l" rtl="0" eaLnBrk="0" fontAlgn="ctr" latinLnBrk="1" hangingPunct="0">
        <a:spcBef>
          <a:spcPct val="0"/>
        </a:spcBef>
        <a:spcAft>
          <a:spcPct val="0"/>
        </a:spcAft>
        <a:defRPr sz="4400">
          <a:solidFill>
            <a:schemeClr val="tx2"/>
          </a:solidFill>
          <a:latin typeface="Arial" panose="020B0604020202020204" pitchFamily="34" charset="0"/>
        </a:defRPr>
      </a:lvl5pPr>
      <a:lvl6pPr marL="457200" algn="l" rtl="0" eaLnBrk="0" fontAlgn="ctr" latinLnBrk="1" hangingPunct="0">
        <a:spcBef>
          <a:spcPct val="0"/>
        </a:spcBef>
        <a:spcAft>
          <a:spcPct val="0"/>
        </a:spcAft>
        <a:defRPr sz="4400">
          <a:solidFill>
            <a:schemeClr val="tx2"/>
          </a:solidFill>
          <a:latin typeface="Arial" panose="020B0604020202020204" pitchFamily="34" charset="0"/>
        </a:defRPr>
      </a:lvl6pPr>
      <a:lvl7pPr marL="914400" algn="l" rtl="0" eaLnBrk="0" fontAlgn="ctr" latinLnBrk="1" hangingPunct="0">
        <a:spcBef>
          <a:spcPct val="0"/>
        </a:spcBef>
        <a:spcAft>
          <a:spcPct val="0"/>
        </a:spcAft>
        <a:defRPr sz="4400">
          <a:solidFill>
            <a:schemeClr val="tx2"/>
          </a:solidFill>
          <a:latin typeface="Arial" panose="020B0604020202020204" pitchFamily="34" charset="0"/>
        </a:defRPr>
      </a:lvl7pPr>
      <a:lvl8pPr marL="1371600" algn="l" rtl="0" eaLnBrk="0" fontAlgn="ctr" latinLnBrk="1" hangingPunct="0">
        <a:spcBef>
          <a:spcPct val="0"/>
        </a:spcBef>
        <a:spcAft>
          <a:spcPct val="0"/>
        </a:spcAft>
        <a:defRPr sz="4400">
          <a:solidFill>
            <a:schemeClr val="tx2"/>
          </a:solidFill>
          <a:latin typeface="Arial" panose="020B0604020202020204" pitchFamily="34" charset="0"/>
        </a:defRPr>
      </a:lvl8pPr>
      <a:lvl9pPr marL="1828800" algn="l" rtl="0" eaLnBrk="0" fontAlgn="ctr" latinLnBrk="1"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beve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4294967295"/>
          </p:nvPr>
        </p:nvSpPr>
        <p:spPr bwMode="auto">
          <a:xfrm>
            <a:off x="1077913" y="6616700"/>
            <a:ext cx="2133600" cy="24130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9"/>
          </p:nvPr>
        </p:nvSpPr>
        <p:spPr bwMode="auto">
          <a:xfrm>
            <a:off x="5838825" y="6616700"/>
            <a:ext cx="2895600" cy="241300"/>
          </a:xfrm>
          <a:prstGeom prst="rect">
            <a:avLst/>
          </a:prstGeom>
          <a:noFill/>
          <a:ln>
            <a:noFill/>
          </a:ln>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19"/>
          </p:nvPr>
        </p:nvSpPr>
        <p:spPr bwMode="auto">
          <a:xfrm>
            <a:off x="4187825" y="6616700"/>
            <a:ext cx="661988" cy="241300"/>
          </a:xfrm>
          <a:prstGeom prst="rect">
            <a:avLst/>
          </a:prstGeom>
          <a:noFill/>
          <a:ln>
            <a:noFill/>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beve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p:bldLst>
  </p:timing>
  <p:hf sldNum="0" hdr="0" ftr="0" dt="0"/>
  <p:txStyles>
    <p:titleStyle>
      <a:lvl1pPr algn="l" rtl="0" eaLnBrk="0" fontAlgn="ctr" latinLnBrk="1" hangingPunct="0">
        <a:spcBef>
          <a:spcPct val="0"/>
        </a:spcBef>
        <a:spcAft>
          <a:spcPct val="0"/>
        </a:spcAft>
        <a:defRPr sz="4400" kern="1200">
          <a:solidFill>
            <a:schemeClr val="tx2"/>
          </a:solidFill>
          <a:latin typeface="+mj-lt"/>
          <a:ea typeface="+mj-ea"/>
          <a:cs typeface="+mj-cs"/>
        </a:defRPr>
      </a:lvl1pPr>
      <a:lvl2pPr algn="l" rtl="0" eaLnBrk="0" fontAlgn="ctr" latinLnBrk="1" hangingPunct="0">
        <a:spcBef>
          <a:spcPct val="0"/>
        </a:spcBef>
        <a:spcAft>
          <a:spcPct val="0"/>
        </a:spcAft>
        <a:defRPr sz="4400">
          <a:solidFill>
            <a:schemeClr val="tx2"/>
          </a:solidFill>
          <a:latin typeface="Arial" panose="020B0604020202020204" pitchFamily="34" charset="0"/>
        </a:defRPr>
      </a:lvl2pPr>
      <a:lvl3pPr algn="l" rtl="0" eaLnBrk="0" fontAlgn="ctr" latinLnBrk="1" hangingPunct="0">
        <a:spcBef>
          <a:spcPct val="0"/>
        </a:spcBef>
        <a:spcAft>
          <a:spcPct val="0"/>
        </a:spcAft>
        <a:defRPr sz="4400">
          <a:solidFill>
            <a:schemeClr val="tx2"/>
          </a:solidFill>
          <a:latin typeface="Arial" panose="020B0604020202020204" pitchFamily="34" charset="0"/>
        </a:defRPr>
      </a:lvl3pPr>
      <a:lvl4pPr algn="l" rtl="0" eaLnBrk="0" fontAlgn="ctr" latinLnBrk="1" hangingPunct="0">
        <a:spcBef>
          <a:spcPct val="0"/>
        </a:spcBef>
        <a:spcAft>
          <a:spcPct val="0"/>
        </a:spcAft>
        <a:defRPr sz="4400">
          <a:solidFill>
            <a:schemeClr val="tx2"/>
          </a:solidFill>
          <a:latin typeface="Arial" panose="020B0604020202020204" pitchFamily="34" charset="0"/>
        </a:defRPr>
      </a:lvl4pPr>
      <a:lvl5pPr algn="l" rtl="0" eaLnBrk="0" fontAlgn="ctr" latinLnBrk="1" hangingPunct="0">
        <a:spcBef>
          <a:spcPct val="0"/>
        </a:spcBef>
        <a:spcAft>
          <a:spcPct val="0"/>
        </a:spcAft>
        <a:defRPr sz="4400">
          <a:solidFill>
            <a:schemeClr val="tx2"/>
          </a:solidFill>
          <a:latin typeface="Arial" panose="020B0604020202020204" pitchFamily="34" charset="0"/>
        </a:defRPr>
      </a:lvl5pPr>
      <a:lvl6pPr marL="457200" algn="l" rtl="0" eaLnBrk="0" fontAlgn="ctr" latinLnBrk="1" hangingPunct="0">
        <a:spcBef>
          <a:spcPct val="0"/>
        </a:spcBef>
        <a:spcAft>
          <a:spcPct val="0"/>
        </a:spcAft>
        <a:defRPr sz="4400">
          <a:solidFill>
            <a:schemeClr val="tx2"/>
          </a:solidFill>
          <a:latin typeface="Arial" panose="020B0604020202020204" pitchFamily="34" charset="0"/>
        </a:defRPr>
      </a:lvl6pPr>
      <a:lvl7pPr marL="914400" algn="l" rtl="0" eaLnBrk="0" fontAlgn="ctr" latinLnBrk="1" hangingPunct="0">
        <a:spcBef>
          <a:spcPct val="0"/>
        </a:spcBef>
        <a:spcAft>
          <a:spcPct val="0"/>
        </a:spcAft>
        <a:defRPr sz="4400">
          <a:solidFill>
            <a:schemeClr val="tx2"/>
          </a:solidFill>
          <a:latin typeface="Arial" panose="020B0604020202020204" pitchFamily="34" charset="0"/>
        </a:defRPr>
      </a:lvl7pPr>
      <a:lvl8pPr marL="1371600" algn="l" rtl="0" eaLnBrk="0" fontAlgn="ctr" latinLnBrk="1" hangingPunct="0">
        <a:spcBef>
          <a:spcPct val="0"/>
        </a:spcBef>
        <a:spcAft>
          <a:spcPct val="0"/>
        </a:spcAft>
        <a:defRPr sz="4400">
          <a:solidFill>
            <a:schemeClr val="tx2"/>
          </a:solidFill>
          <a:latin typeface="Arial" panose="020B0604020202020204" pitchFamily="34" charset="0"/>
        </a:defRPr>
      </a:lvl8pPr>
      <a:lvl9pPr marL="1828800" algn="l" rtl="0" eaLnBrk="0" fontAlgn="ctr" latinLnBrk="1"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3.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audio" Target="../media/audio2.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4.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noChangeArrowheads="1"/>
          </p:cNvSpPr>
          <p:nvPr>
            <p:ph type="ctrTitle" sz="quarter" idx="4294967295"/>
          </p:nvPr>
        </p:nvSpPr>
        <p:spPr>
          <a:xfrm>
            <a:off x="2354580" y="2079625"/>
            <a:ext cx="6789420" cy="1470025"/>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ctr" defTabSz="914400" rtl="0" eaLnBrk="0" fontAlgn="ctr" latinLnBrk="1" hangingPunct="0">
              <a:lnSpc>
                <a:spcPct val="100000"/>
              </a:lnSpc>
              <a:spcBef>
                <a:spcPct val="0"/>
              </a:spcBef>
              <a:spcAft>
                <a:spcPct val="0"/>
              </a:spcAft>
              <a:buClrTx/>
              <a:buSzTx/>
              <a:buFontTx/>
              <a:buNone/>
              <a:defRPr/>
            </a:pPr>
            <a:br>
              <a:rPr kumimoji="0" lang="zh-CN" altLang="en-US" sz="5400" b="0" i="0" u="none" strike="noStrike" kern="1200" cap="none" spc="0" normalizeH="0" baseline="0" noProof="0" smtClean="0">
                <a:ln>
                  <a:noFill/>
                </a:ln>
                <a:solidFill>
                  <a:schemeClr val="tx2"/>
                </a:solidFill>
                <a:effectLst/>
                <a:uLnTx/>
                <a:uFillTx/>
                <a:latin typeface="+mj-lt"/>
                <a:ea typeface="宋体" panose="02010600030101010101" pitchFamily="2" charset="-122"/>
                <a:cs typeface="+mj-cs"/>
              </a:rPr>
            </a:br>
            <a:r>
              <a:rPr kumimoji="0" lang="zh-CN" altLang="en-US" sz="36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Unit 7 Company Profiles </a:t>
            </a:r>
            <a:br>
              <a:rPr kumimoji="0" lang="zh-CN" altLang="en-US" sz="36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br>
            <a:r>
              <a:rPr kumimoji="0" lang="zh-CN" altLang="en-US" sz="36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公司简介</a:t>
            </a:r>
            <a:endParaRPr kumimoji="0" lang="zh-CN" altLang="en-US" sz="3600" b="1"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a:spLocks noChangeArrowheads="1"/>
          </p:cNvSpPr>
          <p:nvPr/>
        </p:nvSpPr>
        <p:spPr bwMode="auto">
          <a:xfrm>
            <a:off x="3709988" y="5162550"/>
            <a:ext cx="1082675" cy="1071563"/>
          </a:xfrm>
          <a:prstGeom prst="ellipse">
            <a:avLst/>
          </a:prstGeom>
          <a:blipFill dpi="0" rotWithShape="1">
            <a:blip r:embed="rId3" cstate="print"/>
            <a:srcRect/>
            <a:stretch>
              <a:fillRect/>
            </a:stretch>
          </a:blipFill>
          <a:ln w="28575">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6" name="椭圆 442424"/>
          <p:cNvSpPr>
            <a:spLocks noChangeArrowheads="1"/>
          </p:cNvSpPr>
          <p:nvPr/>
        </p:nvSpPr>
        <p:spPr bwMode="auto">
          <a:xfrm>
            <a:off x="0" y="290513"/>
            <a:ext cx="2566988" cy="2541588"/>
          </a:xfrm>
          <a:prstGeom prst="ellipse">
            <a:avLst/>
          </a:prstGeom>
          <a:blipFill dpi="0" rotWithShape="1">
            <a:blip r:embed="rId4" cstate="print"/>
            <a:srcRect/>
            <a:stretch>
              <a:fillRect/>
            </a:stretch>
          </a:blipFill>
          <a:ln w="76200">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7" name="椭圆 442425"/>
          <p:cNvSpPr>
            <a:spLocks noChangeArrowheads="1"/>
          </p:cNvSpPr>
          <p:nvPr/>
        </p:nvSpPr>
        <p:spPr bwMode="auto">
          <a:xfrm>
            <a:off x="1304925" y="3638550"/>
            <a:ext cx="1911350" cy="1892300"/>
          </a:xfrm>
          <a:prstGeom prst="ellipse">
            <a:avLst/>
          </a:prstGeom>
          <a:blipFill dpi="0" rotWithShape="1">
            <a:blip r:embed="rId5" cstate="print"/>
            <a:srcRect/>
            <a:stretch>
              <a:fillRect/>
            </a:stretch>
          </a:blipFill>
          <a:ln w="57150">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0" name="TextBox 11"/>
          <p:cNvSpPr txBox="1"/>
          <p:nvPr/>
        </p:nvSpPr>
        <p:spPr>
          <a:xfrm>
            <a:off x="3465513" y="250825"/>
            <a:ext cx="5486400" cy="1384300"/>
          </a:xfrm>
          <a:prstGeom prst="rect">
            <a:avLst/>
          </a:prstGeom>
          <a:noFill/>
          <a:ln w="9525">
            <a:noFill/>
          </a:ln>
        </p:spPr>
        <p:txBody>
          <a:bodyPr>
            <a:spAutoFit/>
          </a:bodyPr>
          <a:lstStyle/>
          <a:p>
            <a:pPr eaLnBrk="1" hangingPunct="1">
              <a:buFont typeface="Wingdings" panose="05000000000000000000" pitchFamily="2" charset="2"/>
            </a:pPr>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buFont typeface="Wingdings" panose="05000000000000000000" pitchFamily="2" charset="2"/>
            </a:pPr>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pPr eaLnBrk="1" hangingPunct="1">
              <a:buFont typeface="Wingdings" panose="05000000000000000000" pitchFamily="2" charset="2"/>
            </a:pPr>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2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
                                        </p:tgtEl>
                                        <p:attrNameLst>
                                          <p:attrName>ppt_x</p:attrName>
                                          <p:attrName>ppt_y</p:attrName>
                                        </p:attrNameLst>
                                      </p:cBhvr>
                                      <p:rCtr x="-369900" y="550000"/>
                                    </p:animMotion>
                                  </p:childTnLst>
                                </p:cTn>
                              </p:par>
                              <p:par>
                                <p:cTn id="12" presetID="10" presetClass="entr" presetSubtype="0" fill="hold" nodeType="withEffect">
                                  <p:stCondLst>
                                    <p:cond delay="280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3"/>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106"/>
                                        </p:tgtEl>
                                        <p:attrNameLst>
                                          <p:attrName>style.visibility</p:attrName>
                                        </p:attrNameLst>
                                      </p:cBhvr>
                                      <p:to>
                                        <p:strVal val="visible"/>
                                      </p:to>
                                    </p:set>
                                    <p:animEffect transition="in" filter="fade">
                                      <p:cBhvr>
                                        <p:cTn id="30" dur="10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vert="horz" wrap="square" lIns="91440" tIns="45720" rIns="91440" bIns="45720" anchor="ctr" anchorCtr="0"/>
          <a:lstStyle/>
          <a:p>
            <a:pPr latinLnBrk="0"/>
            <a:br>
              <a:rPr lang="zh-CN" altLang="en-US" dirty="0">
                <a:solidFill>
                  <a:srgbClr val="282917"/>
                </a:solidFill>
                <a:latin typeface="Times New Roman" panose="02020603050405020304" pitchFamily="18" charset="0"/>
                <a:ea typeface="宋体" panose="02010600030101010101" pitchFamily="2" charset="-122"/>
              </a:rPr>
            </a:br>
            <a:r>
              <a:rPr lang="zh-CN" altLang="en-US" dirty="0">
                <a:solidFill>
                  <a:srgbClr val="282917"/>
                </a:solidFill>
                <a:latin typeface="Times New Roman" panose="02020603050405020304" pitchFamily="18" charset="0"/>
                <a:ea typeface="宋体" panose="02010600030101010101" pitchFamily="2" charset="-122"/>
              </a:rPr>
              <a:t>Ⅲ. </a:t>
            </a:r>
            <a:r>
              <a:rPr lang="zh-CN" altLang="en-US" u="sng" dirty="0">
                <a:solidFill>
                  <a:srgbClr val="282917"/>
                </a:solidFill>
                <a:latin typeface="Times New Roman" panose="02020603050405020304" pitchFamily="18" charset="0"/>
                <a:ea typeface="宋体" panose="02010600030101010101" pitchFamily="2" charset="-122"/>
              </a:rPr>
              <a:t>Formatting</a:t>
            </a:r>
            <a:r>
              <a:rPr lang="zh-CN" altLang="en-US" dirty="0">
                <a:solidFill>
                  <a:srgbClr val="FF0000"/>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                                     </a:t>
            </a:r>
            <a:br>
              <a:rPr lang="zh-CN" altLang="en-US" dirty="0">
                <a:solidFill>
                  <a:srgbClr val="282917"/>
                </a:solidFill>
                <a:latin typeface="Times New Roman" panose="02020603050405020304" pitchFamily="18" charset="0"/>
                <a:ea typeface="宋体" panose="02010600030101010101" pitchFamily="2" charset="-122"/>
              </a:rPr>
            </a:br>
            <a:r>
              <a:rPr lang="zh-CN" altLang="en-US" sz="2400" i="1" dirty="0">
                <a:solidFill>
                  <a:srgbClr val="282917"/>
                </a:solidFill>
                <a:latin typeface="Times New Roman" panose="02020603050405020304" pitchFamily="18" charset="0"/>
                <a:ea typeface="宋体" panose="02010600030101010101" pitchFamily="2" charset="-122"/>
              </a:rPr>
              <a:t>Case 1:</a:t>
            </a:r>
            <a:r>
              <a:rPr lang="zh-CN" altLang="en-US" dirty="0">
                <a:solidFill>
                  <a:srgbClr val="FF0000"/>
                </a:solidFill>
                <a:latin typeface="Times New Roman" panose="02020603050405020304" pitchFamily="18" charset="0"/>
                <a:ea typeface="宋体" panose="02010600030101010101" pitchFamily="2" charset="-122"/>
              </a:rPr>
              <a:t> </a:t>
            </a:r>
            <a:r>
              <a:rPr lang="zh-CN" altLang="en-US" sz="2000" dirty="0">
                <a:solidFill>
                  <a:srgbClr val="FF0000"/>
                </a:solidFill>
                <a:latin typeface="Times New Roman" panose="02020603050405020304" pitchFamily="18" charset="0"/>
                <a:ea typeface="宋体" panose="02010600030101010101" pitchFamily="2" charset="-122"/>
              </a:rPr>
              <a:t> </a:t>
            </a:r>
            <a:br>
              <a:rPr lang="zh-CN" altLang="en-US" dirty="0">
                <a:ea typeface="宋体" panose="02010600030101010101" pitchFamily="2" charset="-122"/>
              </a:rPr>
            </a:br>
            <a:endParaRPr lang="zh-CN" altLang="en-US" dirty="0">
              <a:ea typeface="宋体" panose="02010600030101010101" pitchFamily="2" charset="-122"/>
            </a:endParaRPr>
          </a:p>
        </p:txBody>
      </p:sp>
      <p:sp>
        <p:nvSpPr>
          <p:cNvPr id="11267" name="内容占位符 2"/>
          <p:cNvSpPr>
            <a:spLocks noGrp="1"/>
          </p:cNvSpPr>
          <p:nvPr>
            <p:ph idx="4294967295"/>
          </p:nvPr>
        </p:nvSpPr>
        <p:spPr>
          <a:xfrm>
            <a:off x="898525" y="1163638"/>
            <a:ext cx="7896225" cy="5165725"/>
          </a:xfrm>
        </p:spPr>
        <p:txBody>
          <a:bodyPr vert="horz" wrap="square" lIns="91440" tIns="45720" rIns="91440" bIns="45720" anchor="t" anchorCtr="0"/>
          <a:lstStyle/>
          <a:p>
            <a:pPr marL="0" indent="0" latinLnBrk="0">
              <a:buNone/>
            </a:pPr>
            <a:r>
              <a:rPr lang="zh-CN" altLang="en-US" sz="2000" dirty="0">
                <a:solidFill>
                  <a:srgbClr val="1C1C1C"/>
                </a:solidFill>
                <a:latin typeface="Times New Roman" panose="02020603050405020304" pitchFamily="18" charset="0"/>
                <a:ea typeface="宋体" panose="02010600030101010101" pitchFamily="2" charset="-122"/>
              </a:rPr>
              <a:t>       </a:t>
            </a:r>
            <a:endParaRPr lang="zh-CN" altLang="en-US" sz="2000" dirty="0">
              <a:solidFill>
                <a:srgbClr val="1C1C1C"/>
              </a:solidFill>
              <a:latin typeface="Times New Roman" panose="02020603050405020304" pitchFamily="18" charset="0"/>
              <a:ea typeface="宋体" panose="02010600030101010101" pitchFamily="2" charset="-122"/>
            </a:endParaRPr>
          </a:p>
          <a:p>
            <a:pPr marL="0" indent="0" algn="just" latinLnBrk="0">
              <a:buNone/>
            </a:pPr>
            <a:r>
              <a:rPr lang="zh-CN" altLang="en-US" sz="2000" dirty="0">
                <a:solidFill>
                  <a:srgbClr val="1C1C1C"/>
                </a:solidFill>
                <a:latin typeface="Times New Roman" panose="02020603050405020304" pitchFamily="18" charset="0"/>
                <a:ea typeface="宋体" panose="02010600030101010101" pitchFamily="2" charset="-122"/>
              </a:rPr>
              <a:t>       Jiqing products have won a good reputation both at home and abroad. It is an ISO 9001:2008 certified company. The brand “Jiqing (JQ)” of Jieyang Jiqing Rustless Steel Co., Ltd has been successfully recognized as the Famous Trademark of China. We take great pride in our company’s reputation, so to ensure the quality of our products is maintained at superior levels. We sincerely invite you to contact us for further information and to fulfill any of your stainless product needs.</a:t>
            </a:r>
            <a:endParaRPr lang="zh-CN" altLang="en-US" sz="2000" dirty="0">
              <a:solidFill>
                <a:srgbClr val="1C1C1C"/>
              </a:solidFill>
              <a:latin typeface="Times New Roman" panose="02020603050405020304" pitchFamily="18" charset="0"/>
              <a:ea typeface="宋体" panose="02010600030101010101" pitchFamily="2" charset="-122"/>
            </a:endParaRPr>
          </a:p>
          <a:p>
            <a:pPr marL="0" indent="0" algn="just" latinLnBrk="0"/>
            <a:endParaRPr lang="zh-CN" altLang="en-US" dirty="0">
              <a:ea typeface="宋体" panose="02010600030101010101" pitchFamily="2" charset="-122"/>
            </a:endParaRPr>
          </a:p>
        </p:txBody>
      </p:sp>
      <p:sp>
        <p:nvSpPr>
          <p:cNvPr id="11268" name="矩形 5"/>
          <p:cNvSpPr/>
          <p:nvPr/>
        </p:nvSpPr>
        <p:spPr>
          <a:xfrm>
            <a:off x="5595938" y="4056063"/>
            <a:ext cx="3417887" cy="534987"/>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ctr" eaLnBrk="1" hangingPunct="1"/>
            <a:r>
              <a:rPr lang="en-US" altLang="zh-CN" b="0" dirty="0">
                <a:solidFill>
                  <a:srgbClr val="282917"/>
                </a:solidFill>
                <a:latin typeface="Times New Roman" panose="02020603050405020304" pitchFamily="18" charset="0"/>
              </a:rPr>
              <a:t>Close: the sincerity and goodwill</a:t>
            </a:r>
            <a:endParaRPr lang="zh-CN" altLang="en-US" b="0" dirty="0">
              <a:solidFill>
                <a:srgbClr val="282917"/>
              </a:solidFill>
              <a:latin typeface="Times New Roman" panose="02020603050405020304" pitchFamily="18" charset="0"/>
            </a:endParaRPr>
          </a:p>
        </p:txBody>
      </p:sp>
      <p:cxnSp>
        <p:nvCxnSpPr>
          <p:cNvPr id="11269" name="直接箭头连接符 6"/>
          <p:cNvCxnSpPr/>
          <p:nvPr/>
        </p:nvCxnSpPr>
        <p:spPr>
          <a:xfrm flipH="1" flipV="1">
            <a:off x="4829175" y="3746500"/>
            <a:ext cx="766763" cy="309563"/>
          </a:xfrm>
          <a:prstGeom prst="straightConnector1">
            <a:avLst/>
          </a:prstGeom>
          <a:ln w="9525" cap="flat" cmpd="sng">
            <a:solidFill>
              <a:srgbClr val="7A4DCA"/>
            </a:solidFill>
            <a:prstDash val="solid"/>
            <a:bevel/>
            <a:headEnd type="none" w="med" len="med"/>
            <a:tailEnd type="arrow" w="med" len="med"/>
          </a:ln>
        </p:spPr>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982663" y="669925"/>
            <a:ext cx="8323262" cy="1011238"/>
          </a:xfrm>
        </p:spPr>
        <p:txBody>
          <a:bodyPr vert="horz" wrap="square" lIns="91440" tIns="45720" rIns="91440" bIns="45720" anchor="ctr" anchorCtr="0"/>
          <a:lstStyle/>
          <a:p>
            <a:pPr latinLnBrk="0"/>
            <a:r>
              <a:rPr lang="zh-CN" altLang="en-US" sz="2400" i="1" dirty="0">
                <a:solidFill>
                  <a:srgbClr val="282917"/>
                </a:solidFill>
                <a:latin typeface="Times New Roman" panose="02020603050405020304" pitchFamily="18" charset="0"/>
                <a:ea typeface="宋体" panose="02010600030101010101" pitchFamily="2" charset="-122"/>
              </a:rPr>
              <a:t>Task 2</a:t>
            </a:r>
            <a:br>
              <a:rPr lang="zh-CN" altLang="en-US" sz="2400"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Directions: Read the sample and answer the following questions.</a:t>
            </a:r>
            <a:br>
              <a:rPr lang="zh-CN" altLang="en-US" sz="2400" dirty="0">
                <a:ea typeface="宋体" panose="02010600030101010101" pitchFamily="2" charset="-122"/>
              </a:rPr>
            </a:br>
            <a:endParaRPr lang="zh-CN" altLang="en-US" sz="2400" dirty="0">
              <a:latin typeface="Times New Roman" panose="02020603050405020304" pitchFamily="18" charset="0"/>
              <a:ea typeface="宋体" panose="02010600030101010101" pitchFamily="2" charset="-122"/>
            </a:endParaRPr>
          </a:p>
        </p:txBody>
      </p:sp>
      <p:sp>
        <p:nvSpPr>
          <p:cNvPr id="12291" name="内容占位符 2"/>
          <p:cNvSpPr>
            <a:spLocks noGrp="1"/>
          </p:cNvSpPr>
          <p:nvPr>
            <p:ph idx="4294967295"/>
          </p:nvPr>
        </p:nvSpPr>
        <p:spPr>
          <a:xfrm>
            <a:off x="1180148" y="1554798"/>
            <a:ext cx="6783387" cy="2609850"/>
          </a:xfrm>
        </p:spPr>
        <p:txBody>
          <a:bodyPr vert="horz" wrap="square" lIns="91440" tIns="45720" rIns="91440" bIns="45720" anchor="t" anchorCtr="0"/>
          <a:lstStyle/>
          <a:p>
            <a:pPr marL="457200" indent="-457200" latinLnBrk="0">
              <a:buFont typeface="Wingdings" panose="05000000000000000000" pitchFamily="2" charset="2"/>
              <a:buAutoNum type="arabicPeriod"/>
            </a:pPr>
            <a:r>
              <a:rPr lang="zh-CN" altLang="en-US" sz="2000" dirty="0">
                <a:solidFill>
                  <a:srgbClr val="1C1C1C"/>
                </a:solidFill>
                <a:latin typeface="Times New Roman" panose="02020603050405020304" pitchFamily="18" charset="0"/>
                <a:ea typeface="宋体" panose="02010600030101010101" pitchFamily="2" charset="-122"/>
              </a:rPr>
              <a:t>What does the company mainly produce?</a:t>
            </a: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r>
              <a:rPr lang="zh-CN" altLang="en-US" sz="2000" dirty="0">
                <a:solidFill>
                  <a:srgbClr val="1C1C1C"/>
                </a:solidFill>
                <a:latin typeface="Times New Roman" panose="02020603050405020304" pitchFamily="18" charset="0"/>
                <a:ea typeface="宋体" panose="02010600030101010101" pitchFamily="2" charset="-122"/>
              </a:rPr>
              <a:t>How many employees does the company have?</a:t>
            </a: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r>
              <a:rPr lang="zh-CN" altLang="en-US" sz="2000" dirty="0">
                <a:solidFill>
                  <a:srgbClr val="1C1C1C"/>
                </a:solidFill>
                <a:latin typeface="Times New Roman" panose="02020603050405020304" pitchFamily="18" charset="0"/>
                <a:ea typeface="宋体" panose="02010600030101010101" pitchFamily="2" charset="-122"/>
              </a:rPr>
              <a:t>What is the company’s vision?</a:t>
            </a: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Font typeface="Wingdings" panose="05000000000000000000" pitchFamily="2" charset="2"/>
              <a:buAutoNum type="arabicPeriod"/>
            </a:pPr>
            <a:r>
              <a:rPr lang="zh-CN" altLang="en-US" sz="2000" dirty="0">
                <a:solidFill>
                  <a:srgbClr val="1C1C1C"/>
                </a:solidFill>
                <a:latin typeface="Times New Roman" panose="02020603050405020304" pitchFamily="18" charset="0"/>
                <a:ea typeface="宋体" panose="02010600030101010101" pitchFamily="2" charset="-122"/>
              </a:rPr>
              <a:t>What are the achievements of the company?</a:t>
            </a:r>
            <a:endParaRPr lang="zh-CN" altLang="en-US" sz="2000" dirty="0">
              <a:solidFill>
                <a:srgbClr val="1C1C1C"/>
              </a:solidFill>
              <a:latin typeface="Times New Roman" panose="02020603050405020304" pitchFamily="18" charset="0"/>
              <a:ea typeface="宋体" panose="02010600030101010101" pitchFamily="2" charset="-122"/>
            </a:endParaRPr>
          </a:p>
          <a:p>
            <a:pPr marL="457200" indent="-457200"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
        <p:nvSpPr>
          <p:cNvPr id="14339" name="内容占位符 2"/>
          <p:cNvSpPr>
            <a:spLocks noGrp="1"/>
          </p:cNvSpPr>
          <p:nvPr/>
        </p:nvSpPr>
        <p:spPr>
          <a:xfrm>
            <a:off x="1172528" y="1661478"/>
            <a:ext cx="7961312" cy="5360987"/>
          </a:xfrm>
          <a:prstGeom prst="rect">
            <a:avLst/>
          </a:prstGeom>
          <a:noFill/>
          <a:ln w="9525">
            <a:noFill/>
          </a:ln>
        </p:spPr>
        <p:txBody>
          <a:bodyPr vert="horz" wrap="square" lIns="91440" tIns="45720" rIns="91440" bIns="45720" anchor="t" anchorCtr="0"/>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AutoNum type="arabicPeriod"/>
            </a:pP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r>
              <a:rPr lang="zh-CN" altLang="en-US" sz="2000" dirty="0">
                <a:solidFill>
                  <a:srgbClr val="836AC6"/>
                </a:solidFill>
                <a:latin typeface="Times New Roman" panose="02020603050405020304" pitchFamily="18" charset="0"/>
                <a:ea typeface="宋体" panose="02010600030101010101" pitchFamily="2" charset="-122"/>
              </a:rPr>
              <a:t>Stainless steel cutlery, kitchenware and cookware.</a:t>
            </a: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r>
              <a:rPr lang="zh-CN" altLang="en-US" sz="2000" dirty="0">
                <a:solidFill>
                  <a:srgbClr val="836AC6"/>
                </a:solidFill>
                <a:latin typeface="Times New Roman" panose="02020603050405020304" pitchFamily="18" charset="0"/>
                <a:ea typeface="宋体" panose="02010600030101010101" pitchFamily="2" charset="-122"/>
              </a:rPr>
              <a:t>The company now employs more than 1500 people.</a:t>
            </a: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r>
              <a:rPr lang="zh-CN" altLang="en-US" sz="2000" dirty="0">
                <a:solidFill>
                  <a:srgbClr val="836AC6"/>
                </a:solidFill>
                <a:latin typeface="Times New Roman" panose="02020603050405020304" pitchFamily="18" charset="0"/>
                <a:ea typeface="宋体" panose="02010600030101010101" pitchFamily="2" charset="-122"/>
              </a:rPr>
              <a:t>The vision is “To build a bright tomorrow with top quality”.</a:t>
            </a: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endParaRPr lang="zh-CN" altLang="en-US" sz="2000" dirty="0">
              <a:solidFill>
                <a:srgbClr val="836AC6"/>
              </a:solidFill>
              <a:latin typeface="Times New Roman" panose="02020603050405020304" pitchFamily="18" charset="0"/>
              <a:ea typeface="宋体" panose="02010600030101010101" pitchFamily="2" charset="-122"/>
            </a:endParaRPr>
          </a:p>
          <a:p>
            <a:pPr>
              <a:buFont typeface="Arial" panose="020B0604020202020204" pitchFamily="34" charset="0"/>
              <a:buAutoNum type="arabicPeriod"/>
            </a:pPr>
            <a:r>
              <a:rPr lang="zh-CN" altLang="en-US" sz="2000" dirty="0">
                <a:solidFill>
                  <a:srgbClr val="836AC6"/>
                </a:solidFill>
                <a:latin typeface="Times New Roman" panose="02020603050405020304" pitchFamily="18" charset="0"/>
                <a:ea typeface="宋体" panose="02010600030101010101" pitchFamily="2" charset="-122"/>
              </a:rPr>
              <a:t>It is an ISO9001:2008 certified company. The brand “Jiqing(JQ)” has been successfully recognized as the Famous Trademark of China. </a:t>
            </a:r>
            <a:endParaRPr lang="zh-CN" altLang="en-US" sz="2000" dirty="0">
              <a:solidFill>
                <a:srgbClr val="836AC6"/>
              </a:solidFill>
              <a:latin typeface="Times New Roman" panose="02020603050405020304" pitchFamily="18" charset="0"/>
              <a:ea typeface="宋体" panose="02010600030101010101" pitchFamily="2" charset="-122"/>
            </a:endParaRPr>
          </a:p>
          <a:p>
            <a:pPr>
              <a:buNone/>
            </a:pPr>
            <a:endParaRPr lang="zh-CN" altLang="en-US" sz="2000" dirty="0">
              <a:latin typeface="Times New Roman" panose="02020603050405020304" pitchFamily="18" charset="0"/>
              <a:ea typeface="宋体" panose="02010600030101010101" pitchFamily="2" charset="-122"/>
            </a:endParaRPr>
          </a:p>
          <a:p>
            <a:pPr>
              <a:buNone/>
            </a:pPr>
            <a:endParaRPr lang="zh-CN" altLang="en-US" sz="2000" dirty="0">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 calcmode="lin" valueType="num">
                                      <p:cBhvr additive="base">
                                        <p:cTn id="12"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339">
                                            <p:txEl>
                                              <p:pRg st="3" end="3"/>
                                            </p:txEl>
                                          </p:spTgt>
                                        </p:tgtEl>
                                        <p:attrNameLst>
                                          <p:attrName>style.visibility</p:attrName>
                                        </p:attrNameLst>
                                      </p:cBhvr>
                                      <p:to>
                                        <p:strVal val="visible"/>
                                      </p:to>
                                    </p:set>
                                    <p:anim calcmode="lin" valueType="num">
                                      <p:cBhvr additive="base">
                                        <p:cTn id="18"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339">
                                            <p:txEl>
                                              <p:pRg st="5" end="5"/>
                                            </p:txEl>
                                          </p:spTgt>
                                        </p:tgtEl>
                                        <p:attrNameLst>
                                          <p:attrName>style.visibility</p:attrName>
                                        </p:attrNameLst>
                                      </p:cBhvr>
                                      <p:to>
                                        <p:strVal val="visible"/>
                                      </p:to>
                                    </p:set>
                                    <p:anim calcmode="lin" valueType="num">
                                      <p:cBhvr additive="base">
                                        <p:cTn id="24"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339">
                                            <p:txEl>
                                              <p:pRg st="7" end="7"/>
                                            </p:txEl>
                                          </p:spTgt>
                                        </p:tgtEl>
                                        <p:attrNameLst>
                                          <p:attrName>style.visibility</p:attrName>
                                        </p:attrNameLst>
                                      </p:cBhvr>
                                      <p:to>
                                        <p:strVal val="visible"/>
                                      </p:to>
                                    </p:set>
                                    <p:anim calcmode="lin" valueType="num">
                                      <p:cBhvr additive="base">
                                        <p:cTn id="30"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3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4339" grpId="0" build="p"/>
      <p:bldP spid="14339"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p:nvPr/>
        </p:nvSpPr>
        <p:spPr>
          <a:xfrm>
            <a:off x="1433513" y="2062163"/>
            <a:ext cx="6634162" cy="2801937"/>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p>
            <a:pPr algn="just" eaLnBrk="1" hangingPunct="1"/>
            <a:r>
              <a:rPr lang="en-US" altLang="zh-CN" sz="2000" dirty="0">
                <a:latin typeface="Times New Roman" panose="02020603050405020304" pitchFamily="18" charset="0"/>
              </a:rPr>
              <a:t>Notes</a:t>
            </a:r>
            <a:r>
              <a:rPr lang="zh-CN" altLang="en-US" sz="2000" dirty="0">
                <a:solidFill>
                  <a:srgbClr val="282917"/>
                </a:solidFill>
                <a:latin typeface="Times New Roman" panose="02020603050405020304" pitchFamily="18" charset="0"/>
              </a:rPr>
              <a:t>注释</a:t>
            </a:r>
            <a:endParaRPr lang="en-US" altLang="zh-CN" sz="2000" dirty="0">
              <a:solidFill>
                <a:srgbClr val="282917"/>
              </a:solidFill>
              <a:latin typeface="Times New Roman" panose="02020603050405020304" pitchFamily="18" charset="0"/>
            </a:endParaRPr>
          </a:p>
          <a:p>
            <a:r>
              <a:rPr lang="en-US" altLang="zh-CN" sz="2000" b="0" dirty="0">
                <a:latin typeface="Times New Roman" panose="02020603050405020304" pitchFamily="18" charset="0"/>
              </a:rPr>
              <a:t>stainless   adj. </a:t>
            </a:r>
            <a:r>
              <a:rPr lang="zh-CN" altLang="en-US" sz="2000" b="0" dirty="0">
                <a:latin typeface="Arial" panose="020B0604020202020204" pitchFamily="34" charset="0"/>
              </a:rPr>
              <a:t>不锈的</a:t>
            </a:r>
            <a:r>
              <a:rPr lang="en-US" altLang="zh-CN" sz="2000" b="0" dirty="0">
                <a:latin typeface="Arial" panose="020B0604020202020204" pitchFamily="34" charset="0"/>
              </a:rPr>
              <a:t>                   </a:t>
            </a:r>
            <a:r>
              <a:rPr lang="en-US" altLang="zh-CN" sz="2000" b="0" dirty="0">
                <a:latin typeface="Times New Roman" panose="02020603050405020304" pitchFamily="18" charset="0"/>
              </a:rPr>
              <a:t>cookware  n. </a:t>
            </a:r>
            <a:r>
              <a:rPr lang="zh-CN" altLang="en-US" sz="2000" b="0" dirty="0">
                <a:latin typeface="Arial" panose="020B0604020202020204" pitchFamily="34" charset="0"/>
              </a:rPr>
              <a:t>炊具</a:t>
            </a:r>
            <a:endParaRPr lang="zh-CN" altLang="en-US" sz="2000" b="0" dirty="0">
              <a:latin typeface="Arial" panose="020B0604020202020204" pitchFamily="34" charset="0"/>
            </a:endParaRPr>
          </a:p>
          <a:p>
            <a:r>
              <a:rPr lang="en-US" altLang="zh-CN" sz="2000" b="0" dirty="0">
                <a:latin typeface="Times New Roman" panose="02020603050405020304" pitchFamily="18" charset="0"/>
              </a:rPr>
              <a:t>kitchenware  n. </a:t>
            </a:r>
            <a:r>
              <a:rPr lang="zh-CN" altLang="en-US" sz="2000" b="0" dirty="0">
                <a:latin typeface="Arial" panose="020B0604020202020204" pitchFamily="34" charset="0"/>
              </a:rPr>
              <a:t>厨房用具</a:t>
            </a:r>
            <a:r>
              <a:rPr lang="en-US" altLang="zh-CN" sz="2000" b="0" dirty="0">
                <a:latin typeface="Arial" panose="020B0604020202020204" pitchFamily="34" charset="0"/>
              </a:rPr>
              <a:t>             </a:t>
            </a:r>
            <a:r>
              <a:rPr lang="en-US" altLang="zh-CN" sz="2000" b="0" dirty="0">
                <a:latin typeface="Times New Roman" panose="02020603050405020304" pitchFamily="18" charset="0"/>
              </a:rPr>
              <a:t>innovation  n. </a:t>
            </a:r>
            <a:r>
              <a:rPr lang="zh-CN" altLang="en-US" sz="2000" b="0" dirty="0">
                <a:latin typeface="Arial" panose="020B0604020202020204" pitchFamily="34" charset="0"/>
              </a:rPr>
              <a:t>改革</a:t>
            </a:r>
            <a:r>
              <a:rPr lang="en-US" altLang="zh-CN" sz="2000" b="0" dirty="0">
                <a:latin typeface="Arial" panose="020B0604020202020204" pitchFamily="34" charset="0"/>
              </a:rPr>
              <a:t>,</a:t>
            </a:r>
            <a:r>
              <a:rPr lang="zh-CN" altLang="en-US" sz="2000" b="0" dirty="0">
                <a:latin typeface="Arial" panose="020B0604020202020204" pitchFamily="34" charset="0"/>
              </a:rPr>
              <a:t>创新</a:t>
            </a:r>
            <a:r>
              <a:rPr lang="en-US" altLang="zh-CN" sz="2000" b="0" dirty="0">
                <a:latin typeface="Arial" panose="020B0604020202020204" pitchFamily="34" charset="0"/>
              </a:rPr>
              <a:t>        </a:t>
            </a:r>
            <a:endParaRPr lang="zh-CN" altLang="en-US" sz="2000" b="0" dirty="0">
              <a:latin typeface="Arial" panose="020B0604020202020204" pitchFamily="34" charset="0"/>
            </a:endParaRPr>
          </a:p>
          <a:p>
            <a:r>
              <a:rPr lang="en-US" altLang="zh-CN" sz="2000" b="0" dirty="0">
                <a:latin typeface="Times New Roman" panose="02020603050405020304" pitchFamily="18" charset="0"/>
              </a:rPr>
              <a:t>vision  n.</a:t>
            </a:r>
            <a:r>
              <a:rPr lang="zh-CN" altLang="en-US" sz="2000" b="0" dirty="0">
                <a:latin typeface="Arial" panose="020B0604020202020204" pitchFamily="34" charset="0"/>
              </a:rPr>
              <a:t>展望</a:t>
            </a:r>
            <a:r>
              <a:rPr lang="en-US" altLang="zh-CN" sz="2000" b="0" dirty="0">
                <a:latin typeface="Arial" panose="020B0604020202020204" pitchFamily="34" charset="0"/>
              </a:rPr>
              <a:t>, </a:t>
            </a:r>
            <a:r>
              <a:rPr lang="zh-CN" altLang="en-US" sz="2000" b="0" dirty="0">
                <a:latin typeface="Arial" panose="020B0604020202020204" pitchFamily="34" charset="0"/>
              </a:rPr>
              <a:t>愿景</a:t>
            </a:r>
            <a:r>
              <a:rPr lang="en-US" altLang="zh-CN" sz="2000" b="0" dirty="0">
                <a:latin typeface="Arial" panose="020B0604020202020204" pitchFamily="34" charset="0"/>
              </a:rPr>
              <a:t>                     </a:t>
            </a:r>
            <a:r>
              <a:rPr lang="en-US" altLang="zh-CN" sz="2000" b="0" dirty="0">
                <a:latin typeface="Times New Roman" panose="02020603050405020304" pitchFamily="18" charset="0"/>
              </a:rPr>
              <a:t>constantly  adv. </a:t>
            </a:r>
            <a:r>
              <a:rPr lang="zh-CN" altLang="en-US" sz="2000" b="0" dirty="0">
                <a:latin typeface="Arial" panose="020B0604020202020204" pitchFamily="34" charset="0"/>
              </a:rPr>
              <a:t>不断地</a:t>
            </a:r>
            <a:r>
              <a:rPr lang="en-US" altLang="zh-CN" sz="2000" b="0" dirty="0">
                <a:latin typeface="Arial" panose="020B0604020202020204" pitchFamily="34" charset="0"/>
              </a:rPr>
              <a:t>               </a:t>
            </a:r>
            <a:endParaRPr lang="zh-CN" altLang="en-US" sz="2000" b="0" dirty="0">
              <a:latin typeface="Arial" panose="020B0604020202020204" pitchFamily="34" charset="0"/>
            </a:endParaRPr>
          </a:p>
          <a:p>
            <a:r>
              <a:rPr lang="en-US" altLang="zh-CN" sz="2000" b="0" dirty="0">
                <a:latin typeface="Times New Roman" panose="02020603050405020304" pitchFamily="18" charset="0"/>
              </a:rPr>
              <a:t>reputation  n.</a:t>
            </a:r>
            <a:r>
              <a:rPr lang="zh-CN" altLang="en-US" sz="2000" b="0" dirty="0">
                <a:latin typeface="Arial" panose="020B0604020202020204" pitchFamily="34" charset="0"/>
              </a:rPr>
              <a:t>名声 </a:t>
            </a:r>
            <a:r>
              <a:rPr lang="en-US" altLang="zh-CN" b="0" dirty="0">
                <a:latin typeface="Arial" panose="020B0604020202020204" pitchFamily="34" charset="0"/>
              </a:rPr>
              <a:t>                          </a:t>
            </a:r>
            <a:r>
              <a:rPr lang="en-US" altLang="zh-CN" sz="2000" b="0" dirty="0">
                <a:latin typeface="Times New Roman" panose="02020603050405020304" pitchFamily="18" charset="0"/>
              </a:rPr>
              <a:t>trademark  n.</a:t>
            </a:r>
            <a:r>
              <a:rPr lang="zh-CN" altLang="en-US" sz="2000" b="0" dirty="0">
                <a:latin typeface="Arial" panose="020B0604020202020204" pitchFamily="34" charset="0"/>
              </a:rPr>
              <a:t>（注册）</a:t>
            </a:r>
            <a:endParaRPr lang="zh-CN" altLang="en-US" sz="2000" b="0" dirty="0">
              <a:latin typeface="Arial" panose="020B0604020202020204" pitchFamily="34" charset="0"/>
            </a:endParaRPr>
          </a:p>
          <a:p>
            <a:r>
              <a:rPr lang="en-US" altLang="zh-CN" sz="2000" b="0" dirty="0">
                <a:latin typeface="Times New Roman" panose="02020603050405020304" pitchFamily="18" charset="0"/>
              </a:rPr>
              <a:t>superior  adj. </a:t>
            </a:r>
            <a:r>
              <a:rPr lang="zh-CN" altLang="en-US" sz="2000" b="0" dirty="0">
                <a:latin typeface="Arial" panose="020B0604020202020204" pitchFamily="34" charset="0"/>
              </a:rPr>
              <a:t>较高的</a:t>
            </a:r>
            <a:r>
              <a:rPr lang="en-US" altLang="zh-CN" sz="2000" b="0" dirty="0">
                <a:latin typeface="Arial" panose="020B0604020202020204" pitchFamily="34" charset="0"/>
              </a:rPr>
              <a:t>,</a:t>
            </a:r>
            <a:r>
              <a:rPr lang="zh-CN" altLang="en-US" sz="2000" b="0" dirty="0">
                <a:latin typeface="Arial" panose="020B0604020202020204" pitchFamily="34" charset="0"/>
              </a:rPr>
              <a:t>较好的</a:t>
            </a:r>
            <a:endParaRPr lang="zh-CN" altLang="en-US" sz="2000" b="0" dirty="0">
              <a:latin typeface="Arial" panose="020B0604020202020204" pitchFamily="34" charset="0"/>
            </a:endParaRPr>
          </a:p>
          <a:p>
            <a:pPr algn="just" eaLnBrk="1" hangingPunct="1"/>
            <a:endParaRPr lang="en-US" altLang="zh-CN" sz="2000" dirty="0">
              <a:solidFill>
                <a:srgbClr val="282917"/>
              </a:solidFill>
              <a:latin typeface="Times New Roman" panose="02020603050405020304" pitchFamily="18" charset="0"/>
            </a:endParaRPr>
          </a:p>
          <a:p>
            <a:pPr algn="just" eaLnBrk="1" hangingPunct="1"/>
            <a:endParaRPr lang="zh-CN" altLang="en-US" sz="200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vert="horz" wrap="square" lIns="91440" tIns="45720" rIns="91440" bIns="45720" anchor="ctr" anchorCtr="0"/>
          <a:lstStyle/>
          <a:p>
            <a:pPr latinLnBrk="0"/>
            <a:r>
              <a:rPr lang="zh-CN" altLang="en-US" sz="2400" i="1" dirty="0">
                <a:solidFill>
                  <a:srgbClr val="282917"/>
                </a:solidFill>
                <a:latin typeface="Times New Roman" panose="02020603050405020304" pitchFamily="18" charset="0"/>
                <a:ea typeface="宋体" panose="02010600030101010101" pitchFamily="2" charset="-122"/>
              </a:rPr>
              <a:t>Case 2: </a:t>
            </a:r>
            <a:endParaRPr lang="zh-CN" altLang="en-US" sz="2400" dirty="0">
              <a:solidFill>
                <a:srgbClr val="282917"/>
              </a:solidFill>
              <a:latin typeface="Times New Roman" panose="02020603050405020304" pitchFamily="18" charset="0"/>
              <a:ea typeface="宋体" panose="02010600030101010101" pitchFamily="2" charset="-122"/>
            </a:endParaRPr>
          </a:p>
        </p:txBody>
      </p:sp>
      <p:sp>
        <p:nvSpPr>
          <p:cNvPr id="15363" name="内容占位符 2"/>
          <p:cNvSpPr>
            <a:spLocks noGrp="1"/>
          </p:cNvSpPr>
          <p:nvPr>
            <p:ph idx="4294967295"/>
          </p:nvPr>
        </p:nvSpPr>
        <p:spPr>
          <a:xfrm>
            <a:off x="657225" y="923925"/>
            <a:ext cx="8181975" cy="5734050"/>
          </a:xfrm>
        </p:spPr>
        <p:txBody>
          <a:bodyPr vert="horz" wrap="square" lIns="91440" tIns="45720" rIns="91440" bIns="45720" anchor="t" anchorCtr="0"/>
          <a:lstStyle/>
          <a:p>
            <a:pPr algn="ctr" latinLnBrk="0">
              <a:buNone/>
            </a:pPr>
            <a:r>
              <a:rPr lang="zh-CN" altLang="en-US" dirty="0">
                <a:ea typeface="宋体" panose="02010600030101010101" pitchFamily="2" charset="-122"/>
              </a:rPr>
              <a:t> </a:t>
            </a:r>
            <a:r>
              <a:rPr lang="zh-CN" altLang="en-US" sz="2400" dirty="0">
                <a:solidFill>
                  <a:srgbClr val="282917"/>
                </a:solidFill>
                <a:latin typeface="Times New Roman" panose="02020603050405020304" pitchFamily="18" charset="0"/>
                <a:ea typeface="宋体" panose="02010600030101010101" pitchFamily="2" charset="-122"/>
              </a:rPr>
              <a:t>New Orange Toy Co., Ltd</a:t>
            </a:r>
            <a:endParaRPr lang="zh-CN" altLang="en-US" sz="2400" dirty="0">
              <a:solidFill>
                <a:srgbClr val="282917"/>
              </a:solidFill>
              <a:latin typeface="Times New Roman" panose="02020603050405020304" pitchFamily="18" charset="0"/>
              <a:ea typeface="宋体" panose="02010600030101010101" pitchFamily="2" charset="-122"/>
            </a:endParaRPr>
          </a:p>
          <a:p>
            <a:pPr algn="ctr" latinLnBrk="0">
              <a:buNone/>
            </a:pPr>
            <a:endParaRPr lang="zh-CN" altLang="en-US" sz="24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Founded in 1987, Guang Dong New Orange Toy Co.,Ltd is one of the leading enterprises for toys in the city of Jieyang, and a member of the Chaoshan Toys Industrial Group. We initiated an advanced production line and specialize in R&amp;D, production, marketing, and services of various plastic and cotton dolls.</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Our company is located in Jiedong County, Jieyang City, which is 10 kilometers from the Jieyang Chaoshan Airport and only 18 kilometers from the high speed rail Chaoshan Station. We have four main series of our dolls, which are the cultural series, the functional series, the gift series and the creativity series. You can also design your own dolls with different accessories you like. In 2012, our company New Orange Toy started to engage in the e-commerce business. We have engaged in several trading websites such as the Alibaba.com, Ali express, Taobao, T-Mall and Jingdong Mall, to enlarge markets within China and also abroad.</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a:t>
            </a:r>
            <a:br>
              <a:rPr lang="zh-CN" altLang="en-US" sz="2000" dirty="0">
                <a:solidFill>
                  <a:srgbClr val="282917"/>
                </a:solidFill>
                <a:latin typeface="Times New Roman" panose="02020603050405020304" pitchFamily="18" charset="0"/>
                <a:ea typeface="宋体" panose="02010600030101010101" pitchFamily="2" charset="-122"/>
              </a:rPr>
            </a:br>
            <a:endParaRPr lang="zh-CN" altLang="en-US" sz="2000" dirty="0">
              <a:latin typeface="Times New Roman" panose="02020603050405020304" pitchFamily="18" charset="0"/>
              <a:ea typeface="宋体" panose="02010600030101010101" pitchFamily="2" charset="-122"/>
            </a:endParaRPr>
          </a:p>
        </p:txBody>
      </p:sp>
      <p:cxnSp>
        <p:nvCxnSpPr>
          <p:cNvPr id="15364" name="AutoShape 11"/>
          <p:cNvCxnSpPr/>
          <p:nvPr/>
        </p:nvCxnSpPr>
        <p:spPr>
          <a:xfrm flipH="1">
            <a:off x="23813" y="36513"/>
            <a:ext cx="542925" cy="127000"/>
          </a:xfrm>
          <a:prstGeom prst="straightConnector1">
            <a:avLst/>
          </a:prstGeom>
          <a:ln w="9525" cap="flat" cmpd="sng">
            <a:solidFill>
              <a:srgbClr val="4F81BD"/>
            </a:solidFill>
            <a:prstDash val="solid"/>
            <a:bevel/>
            <a:headEnd type="none" w="med" len="med"/>
            <a:tailEnd type="triangle" w="med" len="med"/>
          </a:ln>
        </p:spPr>
      </p:cxnSp>
      <p:sp>
        <p:nvSpPr>
          <p:cNvPr id="15365" name="矩形 8"/>
          <p:cNvSpPr/>
          <p:nvPr/>
        </p:nvSpPr>
        <p:spPr>
          <a:xfrm>
            <a:off x="5822950" y="1447800"/>
            <a:ext cx="2844800" cy="534988"/>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ctr" eaLnBrk="1" hangingPunct="1"/>
            <a:r>
              <a:rPr lang="en-US" altLang="zh-CN" b="0" dirty="0">
                <a:solidFill>
                  <a:srgbClr val="282917"/>
                </a:solidFill>
                <a:latin typeface="Times New Roman" panose="02020603050405020304" pitchFamily="18" charset="0"/>
              </a:rPr>
              <a:t>Introduction: summary of the company’s background</a:t>
            </a:r>
            <a:endParaRPr lang="zh-CN" altLang="en-US" b="0" dirty="0">
              <a:solidFill>
                <a:srgbClr val="282917"/>
              </a:solidFill>
              <a:latin typeface="Times New Roman" panose="02020603050405020304" pitchFamily="18" charset="0"/>
            </a:endParaRPr>
          </a:p>
        </p:txBody>
      </p:sp>
      <p:sp>
        <p:nvSpPr>
          <p:cNvPr id="15366" name="矩形 9"/>
          <p:cNvSpPr/>
          <p:nvPr/>
        </p:nvSpPr>
        <p:spPr>
          <a:xfrm>
            <a:off x="6202363" y="3332163"/>
            <a:ext cx="2562225" cy="534987"/>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ctr" eaLnBrk="1" hangingPunct="1"/>
            <a:r>
              <a:rPr lang="en-US" altLang="zh-CN" b="0" dirty="0">
                <a:solidFill>
                  <a:srgbClr val="282917"/>
                </a:solidFill>
                <a:latin typeface="Times New Roman" panose="02020603050405020304" pitchFamily="18" charset="0"/>
              </a:rPr>
              <a:t>Body: company details</a:t>
            </a:r>
            <a:endParaRPr lang="zh-CN" altLang="en-US" b="0" dirty="0">
              <a:solidFill>
                <a:srgbClr val="282917"/>
              </a:solidFill>
              <a:latin typeface="Times New Roman" panose="02020603050405020304" pitchFamily="18" charset="0"/>
            </a:endParaRPr>
          </a:p>
        </p:txBody>
      </p:sp>
      <p:cxnSp>
        <p:nvCxnSpPr>
          <p:cNvPr id="15367" name="直接箭头连接符 10"/>
          <p:cNvCxnSpPr/>
          <p:nvPr/>
        </p:nvCxnSpPr>
        <p:spPr>
          <a:xfrm flipH="1">
            <a:off x="5033963" y="1795463"/>
            <a:ext cx="781050" cy="133350"/>
          </a:xfrm>
          <a:prstGeom prst="straightConnector1">
            <a:avLst/>
          </a:prstGeom>
          <a:ln w="9525" cap="flat" cmpd="sng">
            <a:solidFill>
              <a:srgbClr val="7A4DCA"/>
            </a:solidFill>
            <a:prstDash val="solid"/>
            <a:bevel/>
            <a:headEnd type="none" w="med" len="med"/>
            <a:tailEnd type="arrow" w="med" len="med"/>
          </a:ln>
        </p:spPr>
      </p:cxnSp>
      <p:cxnSp>
        <p:nvCxnSpPr>
          <p:cNvPr id="15368" name="直接箭头连接符 11"/>
          <p:cNvCxnSpPr/>
          <p:nvPr/>
        </p:nvCxnSpPr>
        <p:spPr>
          <a:xfrm flipH="1">
            <a:off x="5435600" y="3717925"/>
            <a:ext cx="781050" cy="133350"/>
          </a:xfrm>
          <a:prstGeom prst="straightConnector1">
            <a:avLst/>
          </a:prstGeom>
          <a:ln w="9525" cap="flat" cmpd="sng">
            <a:solidFill>
              <a:srgbClr val="7A4DCA"/>
            </a:solidFill>
            <a:prstDash val="solid"/>
            <a:bevel/>
            <a:headEnd type="none" w="med" len="med"/>
            <a:tailEnd type="arrow" w="med" len="med"/>
          </a:ln>
        </p:spPr>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4294967295"/>
          </p:nvPr>
        </p:nvSpPr>
        <p:spPr>
          <a:xfrm>
            <a:off x="949325" y="1350963"/>
            <a:ext cx="7961313" cy="5094287"/>
          </a:xfrm>
        </p:spPr>
        <p:txBody>
          <a:bodyPr vert="horz" wrap="square" lIns="91440" tIns="45720" rIns="91440" bIns="45720" anchor="t" anchorCtr="0"/>
          <a:lstStyle/>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Our company will be committed to introducing our own brands to England, Germany, Italy, France, Spain, USA, Canada, Russia, Brazil and others. We hope that all the children will be growing up happily accompanied by our New Orange Dolls all over the world. We warmly welcome you to consult and co-operate with us for business and to create a more brilliant future together.</a:t>
            </a:r>
            <a:endParaRPr lang="zh-CN" altLang="en-US" sz="2000" dirty="0">
              <a:solidFill>
                <a:srgbClr val="282917"/>
              </a:solidFill>
              <a:latin typeface="Times New Roman" panose="02020603050405020304" pitchFamily="18" charset="0"/>
              <a:ea typeface="宋体" panose="02010600030101010101" pitchFamily="2" charset="-122"/>
            </a:endParaRPr>
          </a:p>
        </p:txBody>
      </p:sp>
      <p:sp>
        <p:nvSpPr>
          <p:cNvPr id="16387" name="矩形 4"/>
          <p:cNvSpPr/>
          <p:nvPr/>
        </p:nvSpPr>
        <p:spPr>
          <a:xfrm>
            <a:off x="5532438" y="3363913"/>
            <a:ext cx="2562225" cy="533400"/>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ctr" eaLnBrk="1" hangingPunct="1"/>
            <a:r>
              <a:rPr lang="en-US" altLang="zh-CN" b="0" dirty="0">
                <a:solidFill>
                  <a:srgbClr val="282917"/>
                </a:solidFill>
                <a:latin typeface="Times New Roman" panose="02020603050405020304" pitchFamily="18" charset="0"/>
              </a:rPr>
              <a:t>Close: company culture </a:t>
            </a:r>
            <a:endParaRPr lang="zh-CN" altLang="en-US" b="0" dirty="0">
              <a:solidFill>
                <a:srgbClr val="282917"/>
              </a:solidFill>
              <a:latin typeface="Times New Roman" panose="02020603050405020304" pitchFamily="18" charset="0"/>
            </a:endParaRPr>
          </a:p>
        </p:txBody>
      </p:sp>
      <p:cxnSp>
        <p:nvCxnSpPr>
          <p:cNvPr id="16388" name="直接箭头连接符 5"/>
          <p:cNvCxnSpPr/>
          <p:nvPr/>
        </p:nvCxnSpPr>
        <p:spPr>
          <a:xfrm flipH="1" flipV="1">
            <a:off x="4740275" y="3178175"/>
            <a:ext cx="792163" cy="319088"/>
          </a:xfrm>
          <a:prstGeom prst="straightConnector1">
            <a:avLst/>
          </a:prstGeom>
          <a:ln w="9525" cap="flat" cmpd="sng">
            <a:solidFill>
              <a:srgbClr val="7A4DCA"/>
            </a:solidFill>
            <a:prstDash val="solid"/>
            <a:bevel/>
            <a:headEnd type="none" w="med" len="med"/>
            <a:tailEnd type="arrow" w="med" len="med"/>
          </a:ln>
        </p:spPr>
      </p:cxn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952500" y="522288"/>
            <a:ext cx="8589963" cy="1011237"/>
          </a:xfrm>
        </p:spPr>
        <p:txBody>
          <a:bodyPr vert="horz" wrap="square" lIns="91440" tIns="45720" rIns="91440" bIns="45720" anchor="ctr" anchorCtr="0"/>
          <a:lstStyle/>
          <a:p>
            <a:pPr latinLnBrk="0"/>
            <a:r>
              <a:rPr lang="zh-CN" altLang="en-US" sz="2400" i="1" dirty="0">
                <a:solidFill>
                  <a:srgbClr val="282917"/>
                </a:solidFill>
                <a:ea typeface="宋体" panose="02010600030101010101" pitchFamily="2" charset="-122"/>
              </a:rPr>
              <a:t>Task 3 </a:t>
            </a:r>
            <a:br>
              <a:rPr lang="zh-CN" altLang="en-US" sz="2400" dirty="0">
                <a:solidFill>
                  <a:srgbClr val="282917"/>
                </a:solidFill>
                <a:ea typeface="宋体" panose="02010600030101010101" pitchFamily="2" charset="-122"/>
              </a:rPr>
            </a:br>
            <a:r>
              <a:rPr lang="zh-CN" altLang="en-US" sz="2400" dirty="0">
                <a:solidFill>
                  <a:srgbClr val="282917"/>
                </a:solidFill>
                <a:ea typeface="宋体" panose="02010600030101010101" pitchFamily="2" charset="-122"/>
              </a:rPr>
              <a:t>Directions: Read the sample and summarize the writing process.</a:t>
            </a:r>
            <a:br>
              <a:rPr lang="zh-CN" altLang="en-US" sz="2400" dirty="0">
                <a:solidFill>
                  <a:srgbClr val="282917"/>
                </a:solidFill>
                <a:ea typeface="宋体" panose="02010600030101010101" pitchFamily="2" charset="-122"/>
              </a:rPr>
            </a:br>
            <a:endParaRPr lang="zh-CN" altLang="en-US" sz="2400" dirty="0">
              <a:solidFill>
                <a:srgbClr val="282917"/>
              </a:solidFill>
              <a:latin typeface="Times New Roman" panose="02020603050405020304" pitchFamily="18" charset="0"/>
              <a:ea typeface="宋体" panose="02010600030101010101" pitchFamily="2" charset="-122"/>
            </a:endParaRPr>
          </a:p>
        </p:txBody>
      </p:sp>
      <p:cxnSp>
        <p:nvCxnSpPr>
          <p:cNvPr id="17412" name="直接连接符 4"/>
          <p:cNvCxnSpPr/>
          <p:nvPr/>
        </p:nvCxnSpPr>
        <p:spPr>
          <a:xfrm flipV="1">
            <a:off x="1895793" y="1920558"/>
            <a:ext cx="4248150" cy="30162"/>
          </a:xfrm>
          <a:prstGeom prst="line">
            <a:avLst/>
          </a:prstGeom>
          <a:ln w="9525" cap="flat" cmpd="sng">
            <a:solidFill>
              <a:srgbClr val="282917"/>
            </a:solidFill>
            <a:prstDash val="solid"/>
            <a:bevel/>
            <a:headEnd type="none" w="med" len="med"/>
            <a:tailEnd type="none" w="med" len="med"/>
          </a:ln>
        </p:spPr>
      </p:cxnSp>
      <p:cxnSp>
        <p:nvCxnSpPr>
          <p:cNvPr id="17413" name="直接连接符 6"/>
          <p:cNvCxnSpPr/>
          <p:nvPr/>
        </p:nvCxnSpPr>
        <p:spPr>
          <a:xfrm flipV="1">
            <a:off x="1896110" y="2338070"/>
            <a:ext cx="4241800" cy="19050"/>
          </a:xfrm>
          <a:prstGeom prst="line">
            <a:avLst/>
          </a:prstGeom>
          <a:ln w="9525" cap="flat" cmpd="sng">
            <a:solidFill>
              <a:srgbClr val="282917"/>
            </a:solidFill>
            <a:prstDash val="solid"/>
            <a:bevel/>
            <a:headEnd type="none" w="med" len="med"/>
            <a:tailEnd type="none" w="med" len="med"/>
          </a:ln>
        </p:spPr>
      </p:cxnSp>
      <p:cxnSp>
        <p:nvCxnSpPr>
          <p:cNvPr id="17414" name="直接连接符 7"/>
          <p:cNvCxnSpPr/>
          <p:nvPr/>
        </p:nvCxnSpPr>
        <p:spPr>
          <a:xfrm flipV="1">
            <a:off x="1873250" y="2827338"/>
            <a:ext cx="4287838" cy="19050"/>
          </a:xfrm>
          <a:prstGeom prst="line">
            <a:avLst/>
          </a:prstGeom>
          <a:ln w="9525" cap="flat" cmpd="sng">
            <a:solidFill>
              <a:srgbClr val="282917"/>
            </a:solidFill>
            <a:prstDash val="solid"/>
            <a:bevel/>
            <a:headEnd type="none" w="med" len="med"/>
            <a:tailEnd type="none" w="med" len="med"/>
          </a:ln>
        </p:spPr>
      </p:cxnSp>
      <p:sp>
        <p:nvSpPr>
          <p:cNvPr id="2" name="内容占位符 2"/>
          <p:cNvSpPr>
            <a:spLocks noGrp="1"/>
          </p:cNvSpPr>
          <p:nvPr/>
        </p:nvSpPr>
        <p:spPr>
          <a:xfrm>
            <a:off x="1336993" y="1628140"/>
            <a:ext cx="7046912" cy="45910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None/>
            </a:pPr>
            <a:r>
              <a:rPr lang="zh-CN" altLang="en-US" sz="2000" b="0" dirty="0">
                <a:solidFill>
                  <a:srgbClr val="282917"/>
                </a:solidFill>
              </a:rPr>
              <a:t>1:</a:t>
            </a:r>
            <a:endParaRPr lang="zh-CN" altLang="en-US" sz="2000" b="0" dirty="0">
              <a:solidFill>
                <a:srgbClr val="282917"/>
              </a:solidFill>
            </a:endParaRPr>
          </a:p>
          <a:p>
            <a:pPr>
              <a:lnSpc>
                <a:spcPct val="120000"/>
              </a:lnSpc>
              <a:buNone/>
            </a:pPr>
            <a:r>
              <a:rPr lang="zh-CN" altLang="en-US" sz="2000" b="0" dirty="0">
                <a:solidFill>
                  <a:srgbClr val="282917"/>
                </a:solidFill>
              </a:rPr>
              <a:t> </a:t>
            </a:r>
            <a:endParaRPr lang="zh-CN" altLang="en-US" sz="2000" b="0" dirty="0">
              <a:solidFill>
                <a:srgbClr val="282917"/>
              </a:solidFill>
            </a:endParaRPr>
          </a:p>
          <a:p>
            <a:pPr>
              <a:lnSpc>
                <a:spcPct val="120000"/>
              </a:lnSpc>
              <a:buNone/>
            </a:pPr>
            <a:endParaRPr lang="zh-CN" altLang="en-US" sz="2000" b="0" dirty="0">
              <a:solidFill>
                <a:srgbClr val="282917"/>
              </a:solidFill>
            </a:endParaRPr>
          </a:p>
          <a:p>
            <a:pPr>
              <a:lnSpc>
                <a:spcPct val="120000"/>
              </a:lnSpc>
              <a:buNone/>
            </a:pPr>
            <a:r>
              <a:rPr lang="zh-CN" altLang="en-US" sz="2000" b="0" dirty="0">
                <a:solidFill>
                  <a:srgbClr val="282917"/>
                </a:solidFill>
              </a:rPr>
              <a:t>2: </a:t>
            </a:r>
            <a:endParaRPr lang="zh-CN" altLang="en-US" sz="2000" b="0" dirty="0">
              <a:solidFill>
                <a:srgbClr val="282917"/>
              </a:solidFill>
            </a:endParaRPr>
          </a:p>
          <a:p>
            <a:pPr>
              <a:lnSpc>
                <a:spcPct val="120000"/>
              </a:lnSpc>
              <a:buNone/>
            </a:pPr>
            <a:endParaRPr lang="zh-CN" altLang="en-US" sz="2000" b="0" dirty="0">
              <a:solidFill>
                <a:srgbClr val="282917"/>
              </a:solidFill>
            </a:endParaRPr>
          </a:p>
          <a:p>
            <a:pPr>
              <a:lnSpc>
                <a:spcPct val="120000"/>
              </a:lnSpc>
              <a:buNone/>
            </a:pPr>
            <a:endParaRPr lang="zh-CN" altLang="en-US" sz="2000" b="0" dirty="0">
              <a:solidFill>
                <a:srgbClr val="282917"/>
              </a:solidFill>
            </a:endParaRPr>
          </a:p>
          <a:p>
            <a:pPr>
              <a:lnSpc>
                <a:spcPct val="120000"/>
              </a:lnSpc>
              <a:buNone/>
            </a:pPr>
            <a:r>
              <a:rPr lang="zh-CN" altLang="en-US" sz="2000" b="0" dirty="0">
                <a:solidFill>
                  <a:srgbClr val="282917"/>
                </a:solidFill>
              </a:rPr>
              <a:t>3:</a:t>
            </a:r>
            <a:endParaRPr lang="zh-CN" altLang="en-US" sz="2000" b="0" dirty="0">
              <a:solidFill>
                <a:srgbClr val="282917"/>
              </a:solidFill>
            </a:endParaRPr>
          </a:p>
        </p:txBody>
      </p:sp>
      <p:cxnSp>
        <p:nvCxnSpPr>
          <p:cNvPr id="3" name="直接连接符 7"/>
          <p:cNvCxnSpPr/>
          <p:nvPr/>
        </p:nvCxnSpPr>
        <p:spPr>
          <a:xfrm flipV="1">
            <a:off x="1849755" y="3723323"/>
            <a:ext cx="4287838" cy="19050"/>
          </a:xfrm>
          <a:prstGeom prst="line">
            <a:avLst/>
          </a:prstGeom>
          <a:ln w="9525" cap="flat" cmpd="sng">
            <a:solidFill>
              <a:srgbClr val="282917"/>
            </a:solidFill>
            <a:prstDash val="solid"/>
            <a:bevel/>
            <a:headEnd type="none" w="med" len="med"/>
            <a:tailEnd type="none" w="med" len="med"/>
          </a:ln>
        </p:spPr>
      </p:cxnSp>
      <p:cxnSp>
        <p:nvCxnSpPr>
          <p:cNvPr id="4" name="直接连接符 7"/>
          <p:cNvCxnSpPr/>
          <p:nvPr/>
        </p:nvCxnSpPr>
        <p:spPr>
          <a:xfrm flipV="1">
            <a:off x="1849755" y="4140518"/>
            <a:ext cx="4287838" cy="19050"/>
          </a:xfrm>
          <a:prstGeom prst="line">
            <a:avLst/>
          </a:prstGeom>
          <a:ln w="9525" cap="flat" cmpd="sng">
            <a:solidFill>
              <a:srgbClr val="282917"/>
            </a:solidFill>
            <a:prstDash val="solid"/>
            <a:bevel/>
            <a:headEnd type="none" w="med" len="med"/>
            <a:tailEnd type="none" w="med" len="med"/>
          </a:ln>
        </p:spPr>
      </p:cxnSp>
      <p:cxnSp>
        <p:nvCxnSpPr>
          <p:cNvPr id="5" name="直接连接符 7"/>
          <p:cNvCxnSpPr/>
          <p:nvPr/>
        </p:nvCxnSpPr>
        <p:spPr>
          <a:xfrm flipV="1">
            <a:off x="1876425" y="3275648"/>
            <a:ext cx="4287838" cy="19050"/>
          </a:xfrm>
          <a:prstGeom prst="line">
            <a:avLst/>
          </a:prstGeom>
          <a:ln w="9525" cap="flat" cmpd="sng">
            <a:solidFill>
              <a:srgbClr val="282917"/>
            </a:solidFill>
            <a:prstDash val="solid"/>
            <a:bevel/>
            <a:headEnd type="none" w="med" len="med"/>
            <a:tailEnd type="none" w="med" len="med"/>
          </a:ln>
        </p:spPr>
      </p:cxnSp>
      <p:cxnSp>
        <p:nvCxnSpPr>
          <p:cNvPr id="7" name="直接连接符 7"/>
          <p:cNvCxnSpPr/>
          <p:nvPr/>
        </p:nvCxnSpPr>
        <p:spPr>
          <a:xfrm flipV="1">
            <a:off x="1849755" y="4557713"/>
            <a:ext cx="4287838" cy="19050"/>
          </a:xfrm>
          <a:prstGeom prst="line">
            <a:avLst/>
          </a:prstGeom>
          <a:ln w="9525" cap="flat" cmpd="sng">
            <a:solidFill>
              <a:srgbClr val="282917"/>
            </a:solidFill>
            <a:prstDash val="solid"/>
            <a:bevel/>
            <a:headEnd type="none" w="med" len="med"/>
            <a:tailEnd type="none" w="med" len="med"/>
          </a:ln>
        </p:spPr>
      </p:cxnSp>
      <p:sp>
        <p:nvSpPr>
          <p:cNvPr id="9" name="内容占位符 2"/>
          <p:cNvSpPr>
            <a:spLocks noGrp="1" noChangeArrowheads="1"/>
          </p:cNvSpPr>
          <p:nvPr/>
        </p:nvSpPr>
        <p:spPr>
          <a:xfrm>
            <a:off x="1631315" y="1340485"/>
            <a:ext cx="6898640" cy="357695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4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1.	The introduction part should provide the background information. It includes the business nature, history, location and reputation of the company.</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4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2.	In the body part, a company is introduced in these respects of: business scope, </a:t>
            </a:r>
            <a:r>
              <a:rPr kumimoji="0" lang="en-US" altLang="zh-CN" sz="2000" b="0" i="0" u="none" strike="noStrike" kern="1200" cap="none" spc="0" normalizeH="0" baseline="0" noProof="0" dirty="0" err="1">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equipments</a:t>
            </a: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 ranges of products, market, business contacts, strategic objectives, sales volume, etc.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4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3.	In the last part, it is to express the goodwill and hope.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1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 calcmode="lin" valueType="num">
                                      <p:cBhvr additive="base">
                                        <p:cTn id="18"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 calcmode="lin" valueType="num">
                                      <p:cBhvr additive="base">
                                        <p:cTn id="24"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p>
            <a:pPr algn="just" eaLnBrk="1" hangingPunct="1">
              <a:buFont typeface="Wingdings" panose="05000000000000000000" pitchFamily="2" charset="2"/>
            </a:pPr>
            <a:r>
              <a:rPr lang="en-US" altLang="zh-CN" sz="2000" dirty="0">
                <a:solidFill>
                  <a:srgbClr val="282917"/>
                </a:solidFill>
                <a:latin typeface="Times New Roman" panose="02020603050405020304" pitchFamily="18" charset="0"/>
              </a:rPr>
              <a:t>Notes</a:t>
            </a:r>
            <a:r>
              <a:rPr lang="zh-CN" altLang="en-US" sz="2000" dirty="0">
                <a:solidFill>
                  <a:srgbClr val="282917"/>
                </a:solidFill>
                <a:latin typeface="Times New Roman" panose="02020603050405020304" pitchFamily="18" charset="0"/>
              </a:rPr>
              <a:t>注释</a:t>
            </a:r>
            <a:endParaRPr lang="zh-CN" altLang="en-US" sz="2000" dirty="0">
              <a:solidFill>
                <a:srgbClr val="282917"/>
              </a:solidFill>
              <a:latin typeface="Times New Roman" panose="02020603050405020304" pitchFamily="18" charset="0"/>
            </a:endParaRPr>
          </a:p>
          <a:p>
            <a:pPr algn="just" eaLnBrk="1" hangingPunct="1">
              <a:buFont typeface="Wingdings" panose="05000000000000000000" pitchFamily="2" charset="2"/>
            </a:pPr>
            <a:r>
              <a:rPr lang="en-US" altLang="zh-CN" sz="2000" b="0" dirty="0">
                <a:latin typeface="Times New Roman" panose="02020603050405020304" pitchFamily="18" charset="0"/>
              </a:rPr>
              <a:t>enterprise  n.</a:t>
            </a:r>
            <a:r>
              <a:rPr lang="zh-CN" altLang="en-US" sz="2000" b="0" dirty="0">
                <a:latin typeface="Times New Roman" panose="02020603050405020304" pitchFamily="18" charset="0"/>
              </a:rPr>
              <a:t>企（事）业单位           </a:t>
            </a:r>
            <a:r>
              <a:rPr lang="en-US" altLang="zh-CN" sz="2000" b="0" dirty="0">
                <a:latin typeface="Times New Roman" panose="02020603050405020304" pitchFamily="18" charset="0"/>
              </a:rPr>
              <a:t>advanced  adj.</a:t>
            </a:r>
            <a:r>
              <a:rPr lang="zh-CN" altLang="en-US" sz="2000" b="0" dirty="0">
                <a:latin typeface="Times New Roman" panose="02020603050405020304" pitchFamily="18" charset="0"/>
              </a:rPr>
              <a:t>先进的</a:t>
            </a:r>
            <a:endParaRPr lang="zh-CN" altLang="en-US" sz="2000" b="0" dirty="0">
              <a:latin typeface="Times New Roman" panose="02020603050405020304" pitchFamily="18" charset="0"/>
            </a:endParaRPr>
          </a:p>
          <a:p>
            <a:pPr algn="just" eaLnBrk="1" hangingPunct="1">
              <a:buFont typeface="Wingdings" panose="05000000000000000000" pitchFamily="2" charset="2"/>
            </a:pPr>
            <a:r>
              <a:rPr lang="en-US" altLang="zh-CN" sz="2000" b="0" dirty="0">
                <a:latin typeface="Times New Roman" panose="02020603050405020304" pitchFamily="18" charset="0"/>
              </a:rPr>
              <a:t>cultural    adj. </a:t>
            </a:r>
            <a:r>
              <a:rPr lang="zh-CN" altLang="en-US" sz="2000" b="0" dirty="0">
                <a:latin typeface="Times New Roman" panose="02020603050405020304" pitchFamily="18" charset="0"/>
              </a:rPr>
              <a:t>文化的                        </a:t>
            </a:r>
            <a:r>
              <a:rPr lang="en-US" altLang="zh-CN" sz="2000" b="0" dirty="0">
                <a:latin typeface="Times New Roman" panose="02020603050405020304" pitchFamily="18" charset="0"/>
              </a:rPr>
              <a:t>functional  adj.</a:t>
            </a:r>
            <a:r>
              <a:rPr lang="zh-CN" altLang="en-US" sz="2000" b="0" dirty="0">
                <a:latin typeface="Times New Roman" panose="02020603050405020304" pitchFamily="18" charset="0"/>
              </a:rPr>
              <a:t>功能的</a:t>
            </a:r>
            <a:endParaRPr lang="zh-CN" altLang="en-US" sz="2000" b="0" dirty="0">
              <a:latin typeface="Times New Roman" panose="02020603050405020304" pitchFamily="18" charset="0"/>
            </a:endParaRPr>
          </a:p>
          <a:p>
            <a:pPr algn="just" eaLnBrk="1" hangingPunct="1">
              <a:buFont typeface="Wingdings" panose="05000000000000000000" pitchFamily="2" charset="2"/>
            </a:pPr>
            <a:r>
              <a:rPr lang="en-US" altLang="zh-CN" sz="2000" b="0" dirty="0">
                <a:latin typeface="Times New Roman" panose="02020603050405020304" pitchFamily="18" charset="0"/>
              </a:rPr>
              <a:t>accessory  n. (</a:t>
            </a:r>
            <a:r>
              <a:rPr lang="zh-CN" altLang="en-US" sz="2000" b="0" dirty="0">
                <a:latin typeface="Times New Roman" panose="02020603050405020304" pitchFamily="18" charset="0"/>
              </a:rPr>
              <a:t>衣服的</a:t>
            </a:r>
            <a:r>
              <a:rPr lang="en-US" altLang="zh-CN" sz="2000" b="0" dirty="0">
                <a:latin typeface="Times New Roman" panose="02020603050405020304" pitchFamily="18" charset="0"/>
              </a:rPr>
              <a:t>)</a:t>
            </a:r>
            <a:r>
              <a:rPr lang="zh-CN" altLang="en-US" sz="2000" b="0" dirty="0">
                <a:latin typeface="Times New Roman" panose="02020603050405020304" pitchFamily="18" charset="0"/>
              </a:rPr>
              <a:t>配饰              </a:t>
            </a:r>
            <a:r>
              <a:rPr lang="en-US" altLang="zh-CN" sz="2000" b="0" dirty="0">
                <a:latin typeface="Times New Roman" panose="02020603050405020304" pitchFamily="18" charset="0"/>
              </a:rPr>
              <a:t>e-commerce  n.</a:t>
            </a:r>
            <a:r>
              <a:rPr lang="zh-CN" altLang="en-US" sz="2000" b="0" dirty="0">
                <a:latin typeface="Times New Roman" panose="02020603050405020304" pitchFamily="18" charset="0"/>
              </a:rPr>
              <a:t>电子商务</a:t>
            </a:r>
            <a:endParaRPr lang="zh-CN" altLang="en-US" sz="2000" b="0" dirty="0">
              <a:latin typeface="Times New Roman" panose="02020603050405020304" pitchFamily="18" charset="0"/>
            </a:endParaRPr>
          </a:p>
          <a:p>
            <a:pPr algn="just" eaLnBrk="1" hangingPunct="1">
              <a:buFont typeface="Wingdings" panose="05000000000000000000" pitchFamily="2" charset="2"/>
            </a:pPr>
            <a:r>
              <a:rPr lang="en-US" altLang="zh-CN" sz="2000" b="0" dirty="0">
                <a:latin typeface="Times New Roman" panose="02020603050405020304" pitchFamily="18" charset="0"/>
              </a:rPr>
              <a:t>enlarge   v.</a:t>
            </a:r>
            <a:r>
              <a:rPr lang="zh-CN" altLang="en-US" sz="2000" b="0" dirty="0">
                <a:latin typeface="Times New Roman" panose="02020603050405020304" pitchFamily="18" charset="0"/>
              </a:rPr>
              <a:t>扩大                                 </a:t>
            </a:r>
            <a:r>
              <a:rPr lang="en-US" altLang="zh-CN" sz="2000" b="0" dirty="0">
                <a:latin typeface="Times New Roman" panose="02020603050405020304" pitchFamily="18" charset="0"/>
              </a:rPr>
              <a:t>accompany  v.</a:t>
            </a:r>
            <a:r>
              <a:rPr lang="zh-CN" altLang="en-US" sz="2000" b="0" dirty="0">
                <a:latin typeface="Times New Roman" panose="02020603050405020304" pitchFamily="18" charset="0"/>
              </a:rPr>
              <a:t>陪伴                                 </a:t>
            </a:r>
            <a:endParaRPr lang="zh-CN" altLang="en-US" sz="2000" b="0" dirty="0">
              <a:latin typeface="Times New Roman" panose="02020603050405020304" pitchFamily="18" charset="0"/>
            </a:endParaRPr>
          </a:p>
          <a:p>
            <a:pPr algn="just" eaLnBrk="1" hangingPunct="1">
              <a:buFont typeface="Wingdings" panose="05000000000000000000" pitchFamily="2" charset="2"/>
            </a:pPr>
            <a:r>
              <a:rPr lang="en-US" altLang="zh-CN" sz="2000" b="0" dirty="0">
                <a:latin typeface="Times New Roman" panose="02020603050405020304" pitchFamily="18" charset="0"/>
              </a:rPr>
              <a:t>consult  v. </a:t>
            </a:r>
            <a:r>
              <a:rPr lang="zh-CN" altLang="en-US" sz="2000" b="0" dirty="0">
                <a:latin typeface="Times New Roman" panose="02020603050405020304" pitchFamily="18" charset="0"/>
              </a:rPr>
              <a:t>咨询                                 </a:t>
            </a:r>
            <a:r>
              <a:rPr lang="en-US" altLang="zh-CN" sz="2000" b="0" dirty="0">
                <a:latin typeface="Times New Roman" panose="02020603050405020304" pitchFamily="18" charset="0"/>
              </a:rPr>
              <a:t>brilliant  adj.</a:t>
            </a:r>
            <a:r>
              <a:rPr lang="zh-CN" altLang="en-US" sz="2000" b="0" dirty="0">
                <a:latin typeface="Times New Roman" panose="02020603050405020304" pitchFamily="18" charset="0"/>
              </a:rPr>
              <a:t>美好的</a:t>
            </a:r>
            <a:endParaRPr lang="zh-CN" altLang="en-US" sz="2000" b="0" dirty="0">
              <a:latin typeface="Times New Roman" panose="02020603050405020304" pitchFamily="18" charset="0"/>
            </a:endParaRPr>
          </a:p>
          <a:p>
            <a:pPr algn="just" eaLnBrk="1" hangingPunct="1">
              <a:buFont typeface="Wingdings" panose="05000000000000000000" pitchFamily="2" charset="2"/>
            </a:pPr>
            <a:endParaRPr lang="zh-CN" altLang="en-US" sz="2000" dirty="0">
              <a:latin typeface="Times New Roman" panose="02020603050405020304" pitchFamily="18" charset="0"/>
            </a:endParaRPr>
          </a:p>
          <a:p>
            <a:pPr eaLnBrk="1" hangingPunct="1">
              <a:spcBef>
                <a:spcPts val="625"/>
              </a:spcBef>
              <a:spcAft>
                <a:spcPts val="500"/>
              </a:spcAft>
              <a:buFont typeface="Wingdings" panose="05000000000000000000" pitchFamily="2" charset="2"/>
            </a:pPr>
            <a:r>
              <a:rPr lang="zh-CN" altLang="en-US" sz="2400" dirty="0">
                <a:latin typeface="宋体" panose="02010600030101010101" pitchFamily="2" charset="-122"/>
              </a:rPr>
              <a:t>                               </a:t>
            </a:r>
            <a:endParaRPr lang="en-US" altLang="zh-CN" sz="2000" dirty="0">
              <a:solidFill>
                <a:srgbClr val="32220E"/>
              </a:solidFill>
              <a:latin typeface="Roboto Light" panose="02000000000000000000"/>
            </a:endParaRPr>
          </a:p>
          <a:p>
            <a:pPr eaLnBrk="1" hangingPunct="1">
              <a:buFont typeface="Wingdings" panose="05000000000000000000" pitchFamily="2" charset="2"/>
            </a:pPr>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1185863" y="315913"/>
            <a:ext cx="7958137" cy="1011237"/>
          </a:xfrm>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Ⅳ.Useful Expressions                              </a:t>
            </a:r>
            <a:br>
              <a:rPr lang="zh-CN" altLang="en-US"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1.Words and Phrases</a:t>
            </a:r>
            <a:br>
              <a:rPr lang="zh-CN" altLang="en-US" dirty="0">
                <a:latin typeface="Times New Roman" panose="02020603050405020304" pitchFamily="18" charset="0"/>
                <a:ea typeface="宋体" panose="02010600030101010101" pitchFamily="2" charset="-122"/>
              </a:rPr>
            </a:br>
            <a:endParaRPr lang="zh-CN" altLang="en-US" dirty="0">
              <a:latin typeface="Times New Roman" panose="02020603050405020304" pitchFamily="18" charset="0"/>
              <a:ea typeface="宋体" panose="02010600030101010101" pitchFamily="2" charset="-122"/>
            </a:endParaRPr>
          </a:p>
        </p:txBody>
      </p:sp>
      <p:sp>
        <p:nvSpPr>
          <p:cNvPr id="20483" name="内容占位符 2"/>
          <p:cNvSpPr>
            <a:spLocks noGrp="1"/>
          </p:cNvSpPr>
          <p:nvPr>
            <p:ph idx="4294967295"/>
          </p:nvPr>
        </p:nvSpPr>
        <p:spPr>
          <a:xfrm>
            <a:off x="1238250" y="1444625"/>
            <a:ext cx="7753350" cy="5080000"/>
          </a:xfrm>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Words</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accreditation  n. 认定合格,认证           alliance  n. 联盟,联合</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agency  n. 代理商                                 competitiveness  . 竞争力</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distributor  n. 经销商                            incorporate  v. 组成公司</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headquarter  n.总部                               manufacturer  n.制造商</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renown  n. 声誉                                     specification  n.规格, 详述</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supplier  n. 供应商                                shareholder  n. 股东</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subsidiary  n. 子公司</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4294967295"/>
          </p:nvPr>
        </p:nvSpPr>
        <p:spPr>
          <a:xfrm>
            <a:off x="1327150" y="1312863"/>
            <a:ext cx="7664450" cy="5211762"/>
          </a:xfrm>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Phrases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after-sales service 售后服务                  active assets  流动资产</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annual trading value  年贸易额             assembly line 流水线</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backbone enterprise 骨干企业              domestic market 国内市场</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joint-venture enterprise 合资企业         major products 主要产品</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market strategy 市场策略                      production line  生产线</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retail store 零售店                                 registered capital 注册资金</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star enterprise  明星企业                       supply channel  供货渠道 </a:t>
            </a: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4294967295"/>
          </p:nvPr>
        </p:nvSpPr>
        <p:spPr>
          <a:xfrm>
            <a:off x="1038225" y="615950"/>
            <a:ext cx="8229600" cy="5926138"/>
          </a:xfrm>
        </p:spPr>
        <p:txBody>
          <a:bodyPr vert="horz" wrap="square" lIns="91440" tIns="45720" rIns="91440" bIns="45720" anchor="t" anchorCtr="0"/>
          <a:lstStyle/>
          <a:p>
            <a:pPr latinLnBrk="0">
              <a:buNone/>
            </a:pPr>
            <a:endParaRPr lang="zh-CN" altLang="en-US" dirty="0">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2.	Sentence Structures</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(1)	Xinyang Plastics Products Co., Ltd was established in 1999.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新阳塑料制品有限公司创建于1999年。</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established in…创建于</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e.g. Golden Sea Investment Group was established in 2001.金海投资集团创建于2001年。</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(2)	The main products of the mill are all kinds of bicycles. 本厂的主要产品有各种自行车。</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the main products of …主要产品有</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(3)	The company expects the first five-year plan to reach an annual sales value of 1.5 billion.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公司预计在第一个五年计划内实现15个亿年销售额。</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an annual sales value of …年销售额……</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e.g. The company has reached an annual sales value of 1.2 million.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公司已经实现120万的年销售额。</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dirty="0">
              <a:ea typeface="宋体" panose="02010600030101010101" pitchFamily="2" charset="-122"/>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p:cNvSpPr>
          <p:nvPr>
            <p:ph idx="4294967295"/>
          </p:nvPr>
        </p:nvSpPr>
        <p:spPr>
          <a:xfrm>
            <a:off x="1416050" y="1741488"/>
            <a:ext cx="7477125" cy="4438650"/>
          </a:xfrm>
        </p:spPr>
        <p:txBody>
          <a:bodyPr vert="horz" wrap="square" lIns="91440" tIns="45720" rIns="91440" bIns="45720" anchor="t" anchorCtr="0"/>
          <a:lstStyle/>
          <a:p>
            <a:pPr marL="0" indent="0" latinLnBrk="0">
              <a:buNone/>
            </a:pPr>
            <a:r>
              <a:rPr lang="zh-CN" altLang="en-US" sz="2000" dirty="0">
                <a:solidFill>
                  <a:srgbClr val="282917"/>
                </a:solidFill>
                <a:latin typeface="Times New Roman" panose="02020603050405020304" pitchFamily="18" charset="0"/>
                <a:ea typeface="宋体" panose="02010600030101010101" pitchFamily="2" charset="-122"/>
              </a:rPr>
              <a:t>In this unit, you will learn:</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r>
              <a:rPr lang="zh-CN" altLang="en-US" sz="2000" dirty="0" smtClean="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the connotation of a company profile; </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r>
              <a:rPr lang="zh-CN" altLang="en-US" sz="2000" dirty="0" smtClean="0">
                <a:solidFill>
                  <a:srgbClr val="282917"/>
                </a:solidFill>
                <a:latin typeface="Times New Roman" panose="02020603050405020304" pitchFamily="18" charset="0"/>
                <a:ea typeface="宋体" panose="02010600030101010101" pitchFamily="2" charset="-122"/>
              </a:rPr>
              <a:t> </a:t>
            </a:r>
            <a:r>
              <a:rPr lang="zh-CN" altLang="en-US" sz="2000" dirty="0" smtClean="0">
                <a:solidFill>
                  <a:srgbClr val="282917"/>
                </a:solidFill>
                <a:latin typeface="Times New Roman" panose="02020603050405020304" pitchFamily="18" charset="0"/>
                <a:ea typeface="宋体" panose="02010600030101010101" pitchFamily="2" charset="-122"/>
              </a:rPr>
              <a:t>the </a:t>
            </a:r>
            <a:r>
              <a:rPr lang="zh-CN" altLang="en-US" sz="2000" dirty="0">
                <a:solidFill>
                  <a:srgbClr val="282917"/>
                </a:solidFill>
                <a:latin typeface="Times New Roman" panose="02020603050405020304" pitchFamily="18" charset="0"/>
                <a:ea typeface="宋体" panose="02010600030101010101" pitchFamily="2" charset="-122"/>
              </a:rPr>
              <a:t>language features and contents of a company profile;</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r>
              <a:rPr lang="zh-CN" altLang="en-US" sz="2000" dirty="0" smtClean="0">
                <a:solidFill>
                  <a:srgbClr val="282917"/>
                </a:solidFill>
                <a:latin typeface="Times New Roman" panose="02020603050405020304" pitchFamily="18" charset="0"/>
                <a:ea typeface="宋体" panose="02010600030101010101" pitchFamily="2" charset="-122"/>
              </a:rPr>
              <a:t> </a:t>
            </a:r>
            <a:r>
              <a:rPr lang="zh-CN" altLang="en-US" sz="2000" dirty="0" smtClean="0">
                <a:solidFill>
                  <a:srgbClr val="282917"/>
                </a:solidFill>
                <a:latin typeface="Times New Roman" panose="02020603050405020304" pitchFamily="18" charset="0"/>
                <a:ea typeface="宋体" panose="02010600030101010101" pitchFamily="2" charset="-122"/>
              </a:rPr>
              <a:t>the </a:t>
            </a:r>
            <a:r>
              <a:rPr lang="zh-CN" altLang="en-US" sz="2000" dirty="0">
                <a:solidFill>
                  <a:srgbClr val="282917"/>
                </a:solidFill>
                <a:latin typeface="Times New Roman" panose="02020603050405020304" pitchFamily="18" charset="0"/>
                <a:ea typeface="宋体" panose="02010600030101010101" pitchFamily="2" charset="-122"/>
              </a:rPr>
              <a:t>format of a company profile; </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r>
              <a:rPr lang="en-US" altLang="zh-CN" sz="2000" dirty="0" smtClean="0">
                <a:solidFill>
                  <a:srgbClr val="282917"/>
                </a:solidFill>
                <a:latin typeface="Times New Roman" panose="02020603050405020304" pitchFamily="18" charset="0"/>
                <a:ea typeface="宋体" panose="02010600030101010101" pitchFamily="2" charset="-122"/>
              </a:rPr>
              <a:t> h</a:t>
            </a:r>
            <a:r>
              <a:rPr lang="en-US" altLang="zh-CN" sz="2000" dirty="0" smtClean="0">
                <a:solidFill>
                  <a:srgbClr val="282917"/>
                </a:solidFill>
                <a:latin typeface="Times New Roman" panose="02020603050405020304" pitchFamily="18" charset="0"/>
                <a:ea typeface="宋体" panose="02010600030101010101" pitchFamily="2" charset="-122"/>
              </a:rPr>
              <a:t>ow </a:t>
            </a:r>
            <a:r>
              <a:rPr lang="zh-CN" altLang="en-US" sz="2000" dirty="0" smtClean="0">
                <a:solidFill>
                  <a:srgbClr val="282917"/>
                </a:solidFill>
                <a:latin typeface="Times New Roman" panose="02020603050405020304" pitchFamily="18" charset="0"/>
                <a:ea typeface="宋体" panose="02010600030101010101" pitchFamily="2" charset="-122"/>
              </a:rPr>
              <a:t>to </a:t>
            </a:r>
            <a:r>
              <a:rPr lang="zh-CN" altLang="en-US" sz="2000" dirty="0">
                <a:solidFill>
                  <a:srgbClr val="282917"/>
                </a:solidFill>
                <a:latin typeface="Times New Roman" panose="02020603050405020304" pitchFamily="18" charset="0"/>
                <a:ea typeface="宋体" panose="02010600030101010101" pitchFamily="2" charset="-122"/>
              </a:rPr>
              <a:t>apply some useful expressions in practice;</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r>
              <a:rPr lang="en-US" altLang="zh-CN" sz="2000" dirty="0" smtClean="0">
                <a:solidFill>
                  <a:srgbClr val="282917"/>
                </a:solidFill>
                <a:latin typeface="Times New Roman" panose="02020603050405020304" pitchFamily="18" charset="0"/>
                <a:ea typeface="宋体" panose="02010600030101010101" pitchFamily="2" charset="-122"/>
              </a:rPr>
              <a:t> h</a:t>
            </a:r>
            <a:r>
              <a:rPr lang="en-US" altLang="zh-CN" sz="2000" dirty="0" smtClean="0">
                <a:solidFill>
                  <a:srgbClr val="282917"/>
                </a:solidFill>
                <a:latin typeface="Times New Roman" panose="02020603050405020304" pitchFamily="18" charset="0"/>
                <a:ea typeface="宋体" panose="02010600030101010101" pitchFamily="2" charset="-122"/>
              </a:rPr>
              <a:t>ow </a:t>
            </a:r>
            <a:r>
              <a:rPr lang="zh-CN" altLang="en-US" sz="2000" dirty="0" smtClean="0">
                <a:solidFill>
                  <a:srgbClr val="282917"/>
                </a:solidFill>
                <a:latin typeface="Times New Roman" panose="02020603050405020304" pitchFamily="18" charset="0"/>
                <a:ea typeface="宋体" panose="02010600030101010101" pitchFamily="2" charset="-122"/>
              </a:rPr>
              <a:t>to </a:t>
            </a:r>
            <a:r>
              <a:rPr lang="zh-CN" altLang="en-US" sz="2000" dirty="0">
                <a:solidFill>
                  <a:srgbClr val="282917"/>
                </a:solidFill>
                <a:latin typeface="Times New Roman" panose="02020603050405020304" pitchFamily="18" charset="0"/>
                <a:ea typeface="宋体" panose="02010600030101010101" pitchFamily="2" charset="-122"/>
              </a:rPr>
              <a:t>write a correct, appropriate and effective company </a:t>
            </a:r>
            <a:r>
              <a:rPr lang="zh-CN" altLang="en-US" sz="2000" dirty="0" smtClean="0">
                <a:solidFill>
                  <a:srgbClr val="282917"/>
                </a:solidFill>
                <a:latin typeface="Times New Roman" panose="02020603050405020304" pitchFamily="18" charset="0"/>
                <a:ea typeface="宋体" panose="02010600030101010101" pitchFamily="2" charset="-122"/>
              </a:rPr>
              <a:t>profile</a:t>
            </a:r>
            <a:r>
              <a:rPr lang="en-US" altLang="zh-CN" sz="2000" dirty="0" smtClean="0">
                <a:solidFill>
                  <a:srgbClr val="282917"/>
                </a:solidFill>
                <a:latin typeface="Times New Roman" panose="02020603050405020304" pitchFamily="18" charset="0"/>
                <a:ea typeface="宋体" panose="02010600030101010101" pitchFamily="2" charset="-122"/>
              </a:rPr>
              <a:t>;</a:t>
            </a:r>
            <a:endParaRPr lang="en-US" altLang="zh-CN" sz="2000" dirty="0" smtClean="0">
              <a:solidFill>
                <a:srgbClr val="282917"/>
              </a:solidFill>
              <a:latin typeface="Times New Roman" panose="02020603050405020304" pitchFamily="18" charset="0"/>
              <a:ea typeface="宋体" panose="02010600030101010101" pitchFamily="2" charset="-122"/>
            </a:endParaRPr>
          </a:p>
          <a:p>
            <a:pPr marL="0" indent="0" latinLnBrk="0"/>
            <a:r>
              <a:rPr lang="en-US" altLang="zh-CN" sz="2000" dirty="0" smtClean="0">
                <a:solidFill>
                  <a:srgbClr val="282917"/>
                </a:solidFill>
                <a:latin typeface="Times New Roman" panose="02020603050405020304" pitchFamily="18" charset="0"/>
                <a:ea typeface="宋体" panose="02010600030101010101" pitchFamily="2" charset="-122"/>
              </a:rPr>
              <a:t> the </a:t>
            </a:r>
            <a:r>
              <a:rPr lang="en-US" altLang="zh-CN" sz="2000" dirty="0" smtClean="0">
                <a:solidFill>
                  <a:srgbClr val="282917"/>
                </a:solidFill>
                <a:latin typeface="Times New Roman" panose="02020603050405020304" pitchFamily="18" charset="0"/>
                <a:ea typeface="宋体" panose="02010600030101010101" pitchFamily="2" charset="-122"/>
              </a:rPr>
              <a:t>workplace requirements and ethics for writing company profiles.</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latinLnBrk="0">
              <a:buNone/>
            </a:pP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
        <p:nvSpPr>
          <p:cNvPr id="5123" name="标题 1"/>
          <p:cNvSpPr>
            <a:spLocks noGrp="1"/>
          </p:cNvSpPr>
          <p:nvPr>
            <p:ph type="title"/>
          </p:nvPr>
        </p:nvSpPr>
        <p:spPr>
          <a:xfrm>
            <a:off x="1185863" y="301625"/>
            <a:ext cx="7958137" cy="1011238"/>
          </a:xfrm>
        </p:spPr>
        <p:txBody>
          <a:bodyPr vert="horz" wrap="square" lIns="91440" tIns="45720" rIns="91440" bIns="45720" anchor="ctr" anchorCtr="0"/>
          <a:lstStyle/>
          <a:p>
            <a:pPr latinLnBrk="0"/>
            <a:br>
              <a:rPr lang="zh-CN" altLang="en-US" dirty="0">
                <a:solidFill>
                  <a:schemeClr val="tx1"/>
                </a:solidFill>
                <a:ea typeface="宋体" panose="02010600030101010101" pitchFamily="2" charset="-122"/>
              </a:rPr>
            </a:br>
            <a:r>
              <a:rPr lang="zh-CN" altLang="en-US" dirty="0">
                <a:solidFill>
                  <a:srgbClr val="282917"/>
                </a:solidFill>
                <a:latin typeface="Times New Roman" panose="02020603050405020304" pitchFamily="18" charset="0"/>
                <a:ea typeface="宋体" panose="02010600030101010101" pitchFamily="2" charset="-122"/>
              </a:rPr>
              <a:t>Ⅰ. </a:t>
            </a:r>
            <a:r>
              <a:rPr lang="zh-CN" altLang="en-US" u="sng" dirty="0">
                <a:solidFill>
                  <a:srgbClr val="282917"/>
                </a:solidFill>
                <a:latin typeface="Times New Roman" panose="02020603050405020304" pitchFamily="18" charset="0"/>
                <a:ea typeface="宋体" panose="02010600030101010101" pitchFamily="2" charset="-122"/>
              </a:rPr>
              <a:t>Learning Objectives</a:t>
            </a:r>
            <a:br>
              <a:rPr lang="zh-CN" altLang="en-US" dirty="0">
                <a:solidFill>
                  <a:schemeClr val="tx1"/>
                </a:solidFill>
                <a:ea typeface="宋体" panose="02010600030101010101" pitchFamily="2" charset="-122"/>
              </a:rPr>
            </a:br>
            <a:endParaRPr lang="zh-CN" altLang="en-US" dirty="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arn(inVertical)">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vert="horz" wrap="square" lIns="91440" tIns="45720" rIns="91440" bIns="45720" anchor="ctr" anchorCtr="0"/>
          <a:lstStyle/>
          <a:p>
            <a:endParaRPr lang="zh-CN" altLang="en-US" dirty="0">
              <a:ea typeface="宋体" panose="02010600030101010101" pitchFamily="2" charset="-122"/>
            </a:endParaRPr>
          </a:p>
        </p:txBody>
      </p:sp>
      <p:sp>
        <p:nvSpPr>
          <p:cNvPr id="23555" name="内容占位符 2"/>
          <p:cNvSpPr>
            <a:spLocks noGrp="1"/>
          </p:cNvSpPr>
          <p:nvPr>
            <p:ph idx="4294967295"/>
          </p:nvPr>
        </p:nvSpPr>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(4)  The only way to differentiate yourself from the competition is through service.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服务是使你自己在竞争中突显出来的唯一途径。</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differentiate from ...显示出……，与……有区别</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e.g. Differentiate from other products and emphasize the difference.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区分其他的产品，强调之间的差异。</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（5）The company is located in Zhongshan District, Xinyang City. 公司位于信阳市中山区。</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be located in …位于……</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e.g. Xinhua Group is located in Nanshan District, Guangzhou City.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新华集团位于广州市南山区。</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vert="horz" wrap="square" lIns="91440" tIns="45720" rIns="91440" bIns="45720" anchor="ctr" anchorCtr="0"/>
          <a:lstStyle/>
          <a:p>
            <a:endParaRPr lang="zh-CN" altLang="en-US" dirty="0">
              <a:ea typeface="宋体" panose="02010600030101010101" pitchFamily="2" charset="-122"/>
            </a:endParaRPr>
          </a:p>
        </p:txBody>
      </p:sp>
      <p:sp>
        <p:nvSpPr>
          <p:cNvPr id="24579" name="内容占位符 2"/>
          <p:cNvSpPr>
            <a:spLocks noGrp="1"/>
          </p:cNvSpPr>
          <p:nvPr>
            <p:ph idx="4294967295"/>
          </p:nvPr>
        </p:nvSpPr>
        <p:spPr>
          <a:xfrm>
            <a:off x="1055688" y="1076325"/>
            <a:ext cx="7961312" cy="5448300"/>
          </a:xfrm>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（6）Interchina Holdings aims to be a world-class investment group.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国中公司致力于成为世界级的投资集团。</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aim to …目标在于</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e.g. The company aims to become the most powerful and influential enterprise in the financial investment. 公司致力于成为在金融投资领域最具有影响力的企业。</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（7）We give priority to science and technology development. 我们优先发展科技。</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give priority to … ……优先</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e.g. The school will give priority to science, math and modern languages.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学校将重点发展理科、数学和现代语言。</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（8）The R&amp;D team consists of nearly 100 engineering technical backbones. 研发团队由近百名工程技术骨干人员组成。</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consist of …由……组成</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vert="horz" wrap="square" lIns="91440" tIns="45720" rIns="91440" bIns="45720" anchor="ctr" anchorCtr="0"/>
          <a:lstStyle/>
          <a:p>
            <a:endParaRPr lang="zh-CN" altLang="en-US" dirty="0">
              <a:ea typeface="宋体" panose="02010600030101010101" pitchFamily="2" charset="-122"/>
            </a:endParaRPr>
          </a:p>
        </p:txBody>
      </p:sp>
      <p:sp>
        <p:nvSpPr>
          <p:cNvPr id="25603" name="内容占位符 2"/>
          <p:cNvSpPr>
            <a:spLocks noGrp="1"/>
          </p:cNvSpPr>
          <p:nvPr>
            <p:ph idx="4294967295"/>
          </p:nvPr>
        </p:nvSpPr>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（9）Grandview Plaza covers a total land area of 57,000 square meters.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正佳广场占地5.7万平方米。</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cover a total land area of …覆盖总土地</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e.g. The company covers a total land area of 12,000 square meters.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公司占地1.2万平方米。</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（10）Wanghua Lighting Electric Co., Ltd , a professional manufacturer engaged in the production of environment -friendly lighting electric appliances.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旺华灯饰电器厂是一家环保节能灯饰电器专业生产厂家。</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engage in…从事……</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e.g. They also engage in various kinds of sideline production. 他们也从事各种副业生产。</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dirty="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Ⅴ Strategy </a:t>
            </a:r>
            <a:endParaRPr lang="zh-CN" altLang="en-US" dirty="0">
              <a:solidFill>
                <a:srgbClr val="282917"/>
              </a:solidFill>
              <a:latin typeface="Times New Roman" panose="02020603050405020304" pitchFamily="18" charset="0"/>
              <a:ea typeface="宋体" panose="02010600030101010101" pitchFamily="2" charset="-122"/>
            </a:endParaRPr>
          </a:p>
        </p:txBody>
      </p:sp>
      <p:pic>
        <p:nvPicPr>
          <p:cNvPr id="26627"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26628" name="AutoShape 12"/>
          <p:cNvSpPr/>
          <p:nvPr/>
        </p:nvSpPr>
        <p:spPr>
          <a:xfrm>
            <a:off x="3411538" y="2973388"/>
            <a:ext cx="5562600" cy="1943100"/>
          </a:xfrm>
          <a:prstGeom prst="roundRect">
            <a:avLst>
              <a:gd name="adj" fmla="val 16667"/>
            </a:avLst>
          </a:prstGeom>
          <a:solidFill>
            <a:srgbClr val="FFFFFF"/>
          </a:solidFill>
          <a:ln w="9525" cap="rnd" cmpd="sng">
            <a:solidFill>
              <a:srgbClr val="000000"/>
            </a:solidFill>
            <a:prstDash val="sysDot"/>
            <a:bevel/>
            <a:headEnd type="none" w="med" len="med"/>
            <a:tailEnd type="none" w="med" len="med"/>
          </a:ln>
        </p:spPr>
        <p:txBody>
          <a:bodyPr/>
          <a:lstStyle/>
          <a:p>
            <a:r>
              <a:rPr lang="en-US" altLang="zh-CN" sz="1600" b="0" dirty="0">
                <a:solidFill>
                  <a:srgbClr val="282917"/>
                </a:solidFill>
                <a:latin typeface="Times New Roman" panose="02020603050405020304" pitchFamily="18" charset="0"/>
              </a:rPr>
              <a:t>Be professional and businesslike, and grab the reader’s attention.</a:t>
            </a:r>
            <a:endParaRPr lang="en-US" altLang="zh-CN" sz="1600" b="0" dirty="0">
              <a:solidFill>
                <a:srgbClr val="282917"/>
              </a:solidFill>
              <a:latin typeface="Times New Roman" panose="02020603050405020304" pitchFamily="18" charset="0"/>
            </a:endParaRPr>
          </a:p>
          <a:p>
            <a:pPr>
              <a:buFont typeface="Arial" panose="020B0604020202020204" pitchFamily="34" charset="0"/>
              <a:buChar char="•"/>
            </a:pPr>
            <a:r>
              <a:rPr lang="en-US" altLang="zh-CN" sz="1600" b="0" dirty="0">
                <a:solidFill>
                  <a:srgbClr val="282917"/>
                </a:solidFill>
                <a:latin typeface="Times New Roman" panose="02020603050405020304" pitchFamily="18" charset="0"/>
              </a:rPr>
              <a:t>Make use of proper format, font and style.</a:t>
            </a:r>
            <a:endParaRPr lang="en-US" altLang="zh-CN" sz="1600" b="0" dirty="0">
              <a:solidFill>
                <a:srgbClr val="282917"/>
              </a:solidFill>
              <a:latin typeface="Times New Roman" panose="02020603050405020304" pitchFamily="18" charset="0"/>
            </a:endParaRPr>
          </a:p>
          <a:p>
            <a:pPr>
              <a:buFont typeface="Arial" panose="020B0604020202020204" pitchFamily="34" charset="0"/>
              <a:buChar char="•"/>
            </a:pPr>
            <a:r>
              <a:rPr lang="en-US" altLang="zh-CN" sz="1600" b="0" dirty="0">
                <a:solidFill>
                  <a:srgbClr val="282917"/>
                </a:solidFill>
                <a:latin typeface="Times New Roman" panose="02020603050405020304" pitchFamily="18" charset="0"/>
              </a:rPr>
              <a:t>Use compelling words and phrases to make your text stand out. </a:t>
            </a:r>
            <a:endParaRPr lang="en-US" altLang="zh-CN" sz="1600" b="0" dirty="0">
              <a:solidFill>
                <a:srgbClr val="282917"/>
              </a:solidFill>
              <a:latin typeface="Times New Roman" panose="02020603050405020304" pitchFamily="18" charset="0"/>
            </a:endParaRPr>
          </a:p>
          <a:p>
            <a:pPr>
              <a:buFont typeface="Arial" panose="020B0604020202020204" pitchFamily="34" charset="0"/>
              <a:buChar char="•"/>
            </a:pPr>
            <a:r>
              <a:rPr lang="en-US" altLang="zh-CN" sz="1600" b="0" dirty="0">
                <a:solidFill>
                  <a:srgbClr val="282917"/>
                </a:solidFill>
                <a:latin typeface="Times New Roman" panose="02020603050405020304" pitchFamily="18" charset="0"/>
              </a:rPr>
              <a:t>Consider graphics and diagrams to break up some of the text or longer paragraphs.</a:t>
            </a:r>
            <a:endParaRPr lang="en-US" altLang="zh-CN" sz="1600" b="0" dirty="0">
              <a:solidFill>
                <a:srgbClr val="282917"/>
              </a:solidFill>
              <a:latin typeface="Times New Roman" panose="02020603050405020304" pitchFamily="18" charset="0"/>
            </a:endParaRPr>
          </a:p>
        </p:txBody>
      </p:sp>
      <p:sp>
        <p:nvSpPr>
          <p:cNvPr id="26629" name="AutoShape 14"/>
          <p:cNvSpPr/>
          <p:nvPr/>
        </p:nvSpPr>
        <p:spPr>
          <a:xfrm>
            <a:off x="1214438" y="1120775"/>
            <a:ext cx="5391150" cy="444500"/>
          </a:xfrm>
          <a:prstGeom prst="roundRect">
            <a:avLst>
              <a:gd name="adj" fmla="val 16667"/>
            </a:avLst>
          </a:prstGeom>
          <a:solidFill>
            <a:srgbClr val="FFFFFF"/>
          </a:solidFill>
          <a:ln w="6350" cap="flat" cmpd="sng">
            <a:solidFill>
              <a:srgbClr val="000000"/>
            </a:solidFill>
            <a:prstDash val="sysDot"/>
            <a:bevel/>
            <a:headEnd type="none" w="med" len="med"/>
            <a:tailEnd type="none" w="med" len="med"/>
          </a:ln>
        </p:spPr>
        <p:txBody>
          <a:bodyPr/>
          <a:lstStyle/>
          <a:p>
            <a:pPr indent="228600"/>
            <a:r>
              <a:rPr lang="en-US" altLang="zh-CN" sz="2000" i="1" dirty="0">
                <a:solidFill>
                  <a:srgbClr val="282917"/>
                </a:solidFill>
                <a:latin typeface="Times New Roman" panose="02020603050405020304" pitchFamily="18" charset="0"/>
              </a:rPr>
              <a:t>Tips for Writing Successful Company Profiles</a:t>
            </a:r>
            <a:endParaRPr lang="en-US" altLang="zh-CN" sz="2000" dirty="0">
              <a:solidFill>
                <a:srgbClr val="282917"/>
              </a:solidFill>
              <a:latin typeface="Arial" panose="020B0604020202020204" pitchFamily="34" charset="0"/>
            </a:endParaRPr>
          </a:p>
        </p:txBody>
      </p:sp>
      <p:cxnSp>
        <p:nvCxnSpPr>
          <p:cNvPr id="26630" name="AutoShape 10"/>
          <p:cNvCxnSpPr/>
          <p:nvPr/>
        </p:nvCxnSpPr>
        <p:spPr>
          <a:xfrm flipV="1">
            <a:off x="2455863" y="2052638"/>
            <a:ext cx="1009650" cy="46037"/>
          </a:xfrm>
          <a:prstGeom prst="straightConnector1">
            <a:avLst/>
          </a:prstGeom>
          <a:ln w="9525" cap="rnd" cmpd="sng">
            <a:solidFill>
              <a:srgbClr val="000000"/>
            </a:solidFill>
            <a:prstDash val="sysDot"/>
            <a:bevel/>
            <a:headEnd type="none" w="med" len="med"/>
            <a:tailEnd type="none" w="med" len="med"/>
          </a:ln>
        </p:spPr>
      </p:cxnSp>
      <p:sp>
        <p:nvSpPr>
          <p:cNvPr id="26631" name="AutoShape 9"/>
          <p:cNvSpPr/>
          <p:nvPr/>
        </p:nvSpPr>
        <p:spPr>
          <a:xfrm>
            <a:off x="3465513" y="1511300"/>
            <a:ext cx="5486400" cy="706438"/>
          </a:xfrm>
          <a:prstGeom prst="roundRect">
            <a:avLst>
              <a:gd name="adj" fmla="val 16667"/>
            </a:avLst>
          </a:prstGeom>
          <a:solidFill>
            <a:srgbClr val="FFFFFF"/>
          </a:solidFill>
          <a:ln w="9525" cap="rnd" cmpd="sng">
            <a:solidFill>
              <a:srgbClr val="000000"/>
            </a:solidFill>
            <a:prstDash val="sysDot"/>
            <a:bevel/>
            <a:headEnd type="none" w="med" len="med"/>
            <a:tailEnd type="none" w="med" len="med"/>
          </a:ln>
        </p:spPr>
        <p:txBody>
          <a:bodyPr/>
          <a:lstStyle/>
          <a:p>
            <a:r>
              <a:rPr lang="en-US" altLang="zh-CN" sz="1600" b="0" dirty="0">
                <a:solidFill>
                  <a:srgbClr val="282917"/>
                </a:solidFill>
                <a:latin typeface="Times New Roman" panose="02020603050405020304" pitchFamily="18" charset="0"/>
              </a:rPr>
              <a:t>Use short sentences, action verbs, work words and the active voice to write a punchy company profile</a:t>
            </a:r>
            <a:endParaRPr lang="en-US" altLang="zh-CN" sz="1600" b="0" dirty="0">
              <a:solidFill>
                <a:srgbClr val="282917"/>
              </a:solidFill>
              <a:latin typeface="Times New Roman" panose="02020603050405020304" pitchFamily="18" charset="0"/>
            </a:endParaRPr>
          </a:p>
        </p:txBody>
      </p:sp>
      <p:sp>
        <p:nvSpPr>
          <p:cNvPr id="26632" name="AutoShape 8"/>
          <p:cNvSpPr/>
          <p:nvPr/>
        </p:nvSpPr>
        <p:spPr>
          <a:xfrm>
            <a:off x="3443288" y="2284413"/>
            <a:ext cx="5530850" cy="622300"/>
          </a:xfrm>
          <a:prstGeom prst="roundRect">
            <a:avLst>
              <a:gd name="adj" fmla="val 16667"/>
            </a:avLst>
          </a:prstGeom>
          <a:solidFill>
            <a:srgbClr val="FFFFFF"/>
          </a:solidFill>
          <a:ln w="9525" cap="rnd" cmpd="sng">
            <a:solidFill>
              <a:srgbClr val="000000"/>
            </a:solidFill>
            <a:prstDash val="sysDot"/>
            <a:bevel/>
            <a:headEnd type="none" w="med" len="med"/>
            <a:tailEnd type="none" w="med" len="med"/>
          </a:ln>
        </p:spPr>
        <p:txBody>
          <a:bodyPr/>
          <a:lstStyle/>
          <a:p>
            <a:r>
              <a:rPr lang="en-US" altLang="zh-CN" sz="1600" b="0" dirty="0">
                <a:solidFill>
                  <a:srgbClr val="282917"/>
                </a:solidFill>
                <a:latin typeface="Times New Roman" panose="02020603050405020304" pitchFamily="18" charset="0"/>
              </a:rPr>
              <a:t>Define the policy of the company by keeping the terms catchy and ideal for target customers</a:t>
            </a:r>
            <a:endParaRPr lang="en-US" altLang="zh-CN" sz="1600" b="0" dirty="0">
              <a:solidFill>
                <a:srgbClr val="282917"/>
              </a:solidFill>
              <a:latin typeface="Times New Roman" panose="02020603050405020304" pitchFamily="18" charset="0"/>
            </a:endParaRPr>
          </a:p>
        </p:txBody>
      </p:sp>
      <p:cxnSp>
        <p:nvCxnSpPr>
          <p:cNvPr id="26633" name="AutoShape 7"/>
          <p:cNvCxnSpPr/>
          <p:nvPr/>
        </p:nvCxnSpPr>
        <p:spPr>
          <a:xfrm flipV="1">
            <a:off x="2500313" y="2635250"/>
            <a:ext cx="942975" cy="66675"/>
          </a:xfrm>
          <a:prstGeom prst="straightConnector1">
            <a:avLst/>
          </a:prstGeom>
          <a:ln w="9525" cap="rnd" cmpd="sng">
            <a:solidFill>
              <a:srgbClr val="000000"/>
            </a:solidFill>
            <a:prstDash val="sysDot"/>
            <a:bevel/>
            <a:headEnd type="none" w="med" len="med"/>
            <a:tailEnd type="none" w="med" len="med"/>
          </a:ln>
        </p:spPr>
      </p:cxnSp>
      <p:cxnSp>
        <p:nvCxnSpPr>
          <p:cNvPr id="26634" name="AutoShape 6"/>
          <p:cNvCxnSpPr/>
          <p:nvPr/>
        </p:nvCxnSpPr>
        <p:spPr>
          <a:xfrm flipV="1">
            <a:off x="2478088" y="5170488"/>
            <a:ext cx="1017587" cy="46037"/>
          </a:xfrm>
          <a:prstGeom prst="straightConnector1">
            <a:avLst/>
          </a:prstGeom>
          <a:ln w="9525" cap="rnd" cmpd="sng">
            <a:solidFill>
              <a:srgbClr val="000000"/>
            </a:solidFill>
            <a:prstDash val="sysDot"/>
            <a:bevel/>
            <a:headEnd type="none" w="med" len="med"/>
            <a:tailEnd type="none" w="med" len="med"/>
          </a:ln>
        </p:spPr>
      </p:cxnSp>
      <p:cxnSp>
        <p:nvCxnSpPr>
          <p:cNvPr id="26635" name="AutoShape 5"/>
          <p:cNvCxnSpPr/>
          <p:nvPr/>
        </p:nvCxnSpPr>
        <p:spPr>
          <a:xfrm flipV="1">
            <a:off x="2478088" y="6053138"/>
            <a:ext cx="1017587" cy="52387"/>
          </a:xfrm>
          <a:prstGeom prst="straightConnector1">
            <a:avLst/>
          </a:prstGeom>
          <a:ln w="9525" cap="rnd" cmpd="sng">
            <a:solidFill>
              <a:srgbClr val="000000"/>
            </a:solidFill>
            <a:prstDash val="sysDot"/>
            <a:bevel/>
            <a:headEnd type="none" w="med" len="med"/>
            <a:tailEnd type="none" w="med" len="med"/>
          </a:ln>
        </p:spPr>
      </p:cxnSp>
      <p:cxnSp>
        <p:nvCxnSpPr>
          <p:cNvPr id="26636" name="AutoShape 13"/>
          <p:cNvCxnSpPr/>
          <p:nvPr/>
        </p:nvCxnSpPr>
        <p:spPr>
          <a:xfrm>
            <a:off x="2455863" y="1606550"/>
            <a:ext cx="46037" cy="4470400"/>
          </a:xfrm>
          <a:prstGeom prst="straightConnector1">
            <a:avLst/>
          </a:prstGeom>
          <a:ln w="9525" cap="rnd" cmpd="sng">
            <a:solidFill>
              <a:srgbClr val="000000"/>
            </a:solidFill>
            <a:prstDash val="sysDot"/>
            <a:bevel/>
            <a:headEnd type="none" w="med" len="med"/>
            <a:tailEnd type="none" w="med" len="med"/>
          </a:ln>
        </p:spPr>
      </p:cxnSp>
      <p:sp>
        <p:nvSpPr>
          <p:cNvPr id="26637" name="AutoShape 3"/>
          <p:cNvSpPr/>
          <p:nvPr/>
        </p:nvSpPr>
        <p:spPr>
          <a:xfrm>
            <a:off x="3435350" y="5022850"/>
            <a:ext cx="5516563" cy="668338"/>
          </a:xfrm>
          <a:prstGeom prst="roundRect">
            <a:avLst>
              <a:gd name="adj" fmla="val 16667"/>
            </a:avLst>
          </a:prstGeom>
          <a:solidFill>
            <a:srgbClr val="FFFFFF"/>
          </a:solidFill>
          <a:ln w="9525" cap="rnd" cmpd="sng">
            <a:solidFill>
              <a:srgbClr val="000000"/>
            </a:solidFill>
            <a:prstDash val="sysDot"/>
            <a:bevel/>
            <a:headEnd type="none" w="med" len="med"/>
            <a:tailEnd type="none" w="med" len="med"/>
          </a:ln>
        </p:spPr>
        <p:txBody>
          <a:bodyPr/>
          <a:lstStyle/>
          <a:p>
            <a:pPr marL="285750" indent="-285750" algn="just">
              <a:buFont typeface="Arial" panose="020B0604020202020204" pitchFamily="34" charset="0"/>
              <a:buChar char="•"/>
            </a:pPr>
            <a:r>
              <a:rPr lang="en-US" altLang="zh-CN" sz="1600" b="0" dirty="0">
                <a:solidFill>
                  <a:srgbClr val="282917"/>
                </a:solidFill>
                <a:latin typeface="Times New Roman" panose="02020603050405020304" pitchFamily="18" charset="0"/>
              </a:rPr>
              <a:t>Keep your corporate profile up to date.</a:t>
            </a:r>
            <a:endParaRPr lang="en-US" altLang="zh-CN" sz="1600" b="0" dirty="0">
              <a:solidFill>
                <a:srgbClr val="282917"/>
              </a:solidFill>
              <a:latin typeface="Times New Roman" panose="02020603050405020304" pitchFamily="18" charset="0"/>
            </a:endParaRPr>
          </a:p>
          <a:p>
            <a:pPr marL="285750" indent="-285750" algn="just">
              <a:buFont typeface="Arial" panose="020B0604020202020204" pitchFamily="34" charset="0"/>
              <a:buChar char="•"/>
            </a:pPr>
            <a:r>
              <a:rPr lang="en-US" altLang="zh-CN" sz="1600" b="0" dirty="0">
                <a:solidFill>
                  <a:srgbClr val="282917"/>
                </a:solidFill>
                <a:latin typeface="Times New Roman" panose="02020603050405020304" pitchFamily="18" charset="0"/>
              </a:rPr>
              <a:t>Review the profile every 6months or so. </a:t>
            </a:r>
            <a:endParaRPr lang="en-US" altLang="zh-CN" sz="1600" b="0" dirty="0">
              <a:solidFill>
                <a:srgbClr val="282917"/>
              </a:solidFill>
              <a:latin typeface="Times New Roman" panose="02020603050405020304" pitchFamily="18" charset="0"/>
            </a:endParaRPr>
          </a:p>
        </p:txBody>
      </p:sp>
      <p:cxnSp>
        <p:nvCxnSpPr>
          <p:cNvPr id="26638" name="AutoShape 2"/>
          <p:cNvCxnSpPr/>
          <p:nvPr/>
        </p:nvCxnSpPr>
        <p:spPr>
          <a:xfrm flipV="1">
            <a:off x="2490788" y="3432175"/>
            <a:ext cx="871537" cy="57150"/>
          </a:xfrm>
          <a:prstGeom prst="straightConnector1">
            <a:avLst/>
          </a:prstGeom>
          <a:ln w="9525" cap="rnd" cmpd="sng">
            <a:solidFill>
              <a:srgbClr val="000000"/>
            </a:solidFill>
            <a:prstDash val="sysDot"/>
            <a:bevel/>
            <a:headEnd type="none" w="med" len="med"/>
            <a:tailEnd type="none" w="med" len="med"/>
          </a:ln>
        </p:spPr>
      </p:cxnSp>
      <p:sp>
        <p:nvSpPr>
          <p:cNvPr id="26639"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p>
            <a:pPr indent="266700">
              <a:buFont typeface="Wingdings" panose="05000000000000000000" pitchFamily="2" charset="2"/>
            </a:pPr>
            <a:r>
              <a:rPr lang="en-US" altLang="zh-CN" sz="1600" dirty="0">
                <a:latin typeface="Times New Roman" panose="02020603050405020304" pitchFamily="18" charset="0"/>
              </a:rPr>
              <a:t>                                      </a:t>
            </a:r>
            <a:endParaRPr lang="en-US" altLang="zh-CN" dirty="0">
              <a:latin typeface="Arial" panose="020B0604020202020204" pitchFamily="34" charset="0"/>
            </a:endParaRPr>
          </a:p>
        </p:txBody>
      </p:sp>
      <p:sp>
        <p:nvSpPr>
          <p:cNvPr id="26640"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p>
            <a:pPr eaLnBrk="1" hangingPunct="1">
              <a:buFont typeface="Wingdings" panose="05000000000000000000" pitchFamily="2" charset="2"/>
            </a:pPr>
            <a:endParaRPr lang="zh-CN" altLang="en-US" dirty="0">
              <a:latin typeface="Arial" panose="020B0604020202020204" pitchFamily="34" charset="0"/>
            </a:endParaRPr>
          </a:p>
        </p:txBody>
      </p:sp>
      <p:sp>
        <p:nvSpPr>
          <p:cNvPr id="26641"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p>
            <a:endParaRPr lang="en-US" altLang="zh-CN" dirty="0">
              <a:latin typeface="Times New Roman" panose="02020603050405020304" pitchFamily="18" charset="0"/>
            </a:endParaRPr>
          </a:p>
          <a:p>
            <a:r>
              <a:rPr lang="en-US" altLang="zh-CN" dirty="0">
                <a:latin typeface="Times New Roman" panose="02020603050405020304" pitchFamily="18" charset="0"/>
              </a:rPr>
              <a:t>   </a:t>
            </a:r>
            <a:endParaRPr lang="en-US" altLang="zh-CN" sz="800" dirty="0">
              <a:latin typeface="Arial" panose="020B0604020202020204" pitchFamily="34" charset="0"/>
            </a:endParaRPr>
          </a:p>
          <a:p>
            <a:endParaRPr lang="en-US" altLang="zh-CN" dirty="0">
              <a:latin typeface="Arial" panose="020B0604020202020204" pitchFamily="34" charset="0"/>
            </a:endParaRPr>
          </a:p>
        </p:txBody>
      </p:sp>
      <p:sp>
        <p:nvSpPr>
          <p:cNvPr id="26642" name="AutoShape 3"/>
          <p:cNvSpPr/>
          <p:nvPr/>
        </p:nvSpPr>
        <p:spPr>
          <a:xfrm>
            <a:off x="3481388" y="5800725"/>
            <a:ext cx="5492750" cy="666750"/>
          </a:xfrm>
          <a:prstGeom prst="roundRect">
            <a:avLst>
              <a:gd name="adj" fmla="val 16667"/>
            </a:avLst>
          </a:prstGeom>
          <a:solidFill>
            <a:srgbClr val="FFFFFF"/>
          </a:solidFill>
          <a:ln w="9525" cap="rnd" cmpd="sng">
            <a:solidFill>
              <a:srgbClr val="000000"/>
            </a:solidFill>
            <a:prstDash val="sysDot"/>
            <a:bevel/>
            <a:headEnd type="none" w="med" len="med"/>
            <a:tailEnd type="none" w="med" len="med"/>
          </a:ln>
        </p:spPr>
        <p:txBody>
          <a:bodyPr/>
          <a:lstStyle/>
          <a:p>
            <a:pPr algn="just"/>
            <a:r>
              <a:rPr lang="en-US" altLang="zh-CN" sz="1600" b="0" dirty="0">
                <a:solidFill>
                  <a:srgbClr val="282917"/>
                </a:solidFill>
                <a:latin typeface="Times New Roman" panose="02020603050405020304" pitchFamily="18" charset="0"/>
              </a:rPr>
              <a:t>Make sure that your company profile is clear, professional, honest and persuasive. </a:t>
            </a:r>
            <a:endParaRPr lang="en-US" altLang="zh-CN" sz="1600" b="0" dirty="0">
              <a:solidFill>
                <a:srgbClr val="282917"/>
              </a:solidFill>
              <a:latin typeface="Times New Roman" panose="02020603050405020304" pitchFamily="18" charset="0"/>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1120775" y="1031875"/>
            <a:ext cx="7820025" cy="776288"/>
          </a:xfrm>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VI. </a:t>
            </a:r>
            <a:r>
              <a:rPr lang="zh-CN" altLang="en-US" u="sng" dirty="0">
                <a:solidFill>
                  <a:srgbClr val="282917"/>
                </a:solidFill>
                <a:latin typeface="Times New Roman" panose="02020603050405020304" pitchFamily="18" charset="0"/>
                <a:ea typeface="宋体" panose="02010600030101010101" pitchFamily="2" charset="-122"/>
              </a:rPr>
              <a:t>Practice</a:t>
            </a:r>
            <a:r>
              <a:rPr lang="zh-CN" altLang="en-US" dirty="0">
                <a:solidFill>
                  <a:srgbClr val="282917"/>
                </a:solidFill>
                <a:latin typeface="Times New Roman" panose="02020603050405020304" pitchFamily="18" charset="0"/>
                <a:ea typeface="宋体" panose="02010600030101010101" pitchFamily="2" charset="-122"/>
              </a:rPr>
              <a:t>                                    </a:t>
            </a:r>
            <a:br>
              <a:rPr lang="zh-CN" altLang="en-US" sz="2400" dirty="0">
                <a:solidFill>
                  <a:srgbClr val="282917"/>
                </a:solidFill>
                <a:latin typeface="Times New Roman" panose="02020603050405020304" pitchFamily="18" charset="0"/>
                <a:ea typeface="宋体" panose="02010600030101010101" pitchFamily="2" charset="-122"/>
              </a:rPr>
            </a:br>
            <a:r>
              <a:rPr lang="zh-CN" altLang="en-US" sz="2400" i="1" dirty="0">
                <a:solidFill>
                  <a:srgbClr val="282917"/>
                </a:solidFill>
                <a:latin typeface="Times New Roman" panose="02020603050405020304" pitchFamily="18" charset="0"/>
                <a:ea typeface="宋体" panose="02010600030101010101" pitchFamily="2" charset="-122"/>
              </a:rPr>
              <a:t>Task 4 </a:t>
            </a:r>
            <a:br>
              <a:rPr lang="zh-CN" altLang="en-US" sz="2400" i="1"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Directions: Translate the following English sentences to Chinese and vice versa.</a:t>
            </a:r>
            <a:br>
              <a:rPr lang="zh-CN" altLang="en-US" sz="2400" dirty="0">
                <a:solidFill>
                  <a:srgbClr val="282917"/>
                </a:solidFill>
                <a:latin typeface="Times New Roman" panose="02020603050405020304" pitchFamily="18" charset="0"/>
                <a:ea typeface="宋体" panose="02010600030101010101" pitchFamily="2" charset="-122"/>
              </a:rPr>
            </a:br>
            <a:br>
              <a:rPr lang="zh-CN" altLang="en-US" sz="2400" dirty="0">
                <a:latin typeface="Times New Roman" panose="02020603050405020304" pitchFamily="18" charset="0"/>
                <a:ea typeface="宋体" panose="02010600030101010101" pitchFamily="2" charset="-122"/>
              </a:rPr>
            </a:br>
            <a:br>
              <a:rPr lang="zh-CN" altLang="en-US" sz="2400" dirty="0">
                <a:latin typeface="Times New Roman" panose="02020603050405020304" pitchFamily="18" charset="0"/>
                <a:ea typeface="宋体" panose="02010600030101010101" pitchFamily="2" charset="-122"/>
              </a:rPr>
            </a:br>
            <a:endParaRPr lang="zh-CN" altLang="en-US" sz="2400" dirty="0">
              <a:latin typeface="Times New Roman" panose="02020603050405020304" pitchFamily="18" charset="0"/>
              <a:ea typeface="宋体" panose="02010600030101010101" pitchFamily="2" charset="-122"/>
            </a:endParaRPr>
          </a:p>
        </p:txBody>
      </p:sp>
      <p:sp>
        <p:nvSpPr>
          <p:cNvPr id="27651" name="内容占位符 2"/>
          <p:cNvSpPr>
            <a:spLocks noGrp="1"/>
          </p:cNvSpPr>
          <p:nvPr>
            <p:ph idx="4294967295"/>
          </p:nvPr>
        </p:nvSpPr>
        <p:spPr>
          <a:xfrm>
            <a:off x="1030288" y="1917700"/>
            <a:ext cx="7961312" cy="4606925"/>
          </a:xfrm>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1.	We sincerely welcome friends from various parts of the world to build up </a:t>
            </a:r>
            <a:r>
              <a:rPr lang="zh-CN" altLang="en-US" sz="2000" u="sng" dirty="0">
                <a:solidFill>
                  <a:srgbClr val="282917"/>
                </a:solidFill>
                <a:latin typeface="Times New Roman" panose="02020603050405020304" pitchFamily="18" charset="0"/>
                <a:ea typeface="宋体" panose="02010600030101010101" pitchFamily="2" charset="-122"/>
              </a:rPr>
              <a:t>economic or technical cooperation </a:t>
            </a:r>
            <a:r>
              <a:rPr lang="zh-CN" altLang="en-US" sz="2000" dirty="0">
                <a:solidFill>
                  <a:srgbClr val="282917"/>
                </a:solidFill>
                <a:latin typeface="Times New Roman" panose="02020603050405020304" pitchFamily="18" charset="0"/>
                <a:ea typeface="宋体" panose="02010600030101010101" pitchFamily="2" charset="-122"/>
              </a:rPr>
              <a:t>with us. (经济技术合作)</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2.	The company has been entitled “</a:t>
            </a:r>
            <a:r>
              <a:rPr lang="zh-CN" altLang="en-US" sz="2000" u="sng" dirty="0">
                <a:solidFill>
                  <a:srgbClr val="282917"/>
                </a:solidFill>
                <a:latin typeface="Times New Roman" panose="02020603050405020304" pitchFamily="18" charset="0"/>
                <a:ea typeface="宋体" panose="02010600030101010101" pitchFamily="2" charset="-122"/>
              </a:rPr>
              <a:t>First-Class Enterprise</a:t>
            </a:r>
            <a:r>
              <a:rPr lang="zh-CN" altLang="en-US" sz="2000" dirty="0">
                <a:solidFill>
                  <a:srgbClr val="282917"/>
                </a:solidFill>
                <a:latin typeface="Times New Roman" panose="02020603050405020304" pitchFamily="18" charset="0"/>
                <a:ea typeface="宋体" panose="02010600030101010101" pitchFamily="2" charset="-122"/>
              </a:rPr>
              <a:t>” and “</a:t>
            </a:r>
            <a:r>
              <a:rPr lang="zh-CN" altLang="en-US" sz="2000" u="sng" dirty="0">
                <a:solidFill>
                  <a:srgbClr val="282917"/>
                </a:solidFill>
                <a:latin typeface="Times New Roman" panose="02020603050405020304" pitchFamily="18" charset="0"/>
                <a:ea typeface="宋体" panose="02010600030101010101" pitchFamily="2" charset="-122"/>
              </a:rPr>
              <a:t>Star Enterprise</a:t>
            </a:r>
            <a:r>
              <a:rPr lang="zh-CN" altLang="en-US" sz="2000" dirty="0">
                <a:solidFill>
                  <a:srgbClr val="282917"/>
                </a:solidFill>
                <a:latin typeface="Times New Roman" panose="02020603050405020304" pitchFamily="18" charset="0"/>
                <a:ea typeface="宋体" panose="02010600030101010101" pitchFamily="2" charset="-122"/>
              </a:rPr>
              <a:t>”. (先进企业, 明星企业)</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3.	The products are sold in over 20 countries and regions such as </a:t>
            </a:r>
            <a:r>
              <a:rPr lang="zh-CN" altLang="en-US" sz="2000" u="sng" dirty="0">
                <a:solidFill>
                  <a:srgbClr val="282917"/>
                </a:solidFill>
                <a:latin typeface="Times New Roman" panose="02020603050405020304" pitchFamily="18" charset="0"/>
                <a:ea typeface="宋体" panose="02010600030101010101" pitchFamily="2" charset="-122"/>
              </a:rPr>
              <a:t>Southeast Asia, South America, and Eastern Europe</a:t>
            </a:r>
            <a:r>
              <a:rPr lang="zh-CN" altLang="en-US" sz="2000" dirty="0">
                <a:solidFill>
                  <a:srgbClr val="282917"/>
                </a:solidFill>
                <a:latin typeface="Times New Roman" panose="02020603050405020304" pitchFamily="18" charset="0"/>
                <a:ea typeface="宋体" panose="02010600030101010101" pitchFamily="2" charset="-122"/>
              </a:rPr>
              <a:t>. (东南亚, 南美, 东欧)</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en-US" altLang="zh-CN" sz="2000" dirty="0">
                <a:solidFill>
                  <a:srgbClr val="282917"/>
                </a:solidFill>
                <a:latin typeface="Times New Roman" panose="02020603050405020304" pitchFamily="18" charset="0"/>
                <a:ea typeface="宋体" panose="02010600030101010101" pitchFamily="2" charset="-122"/>
              </a:rPr>
              <a:t> </a:t>
            </a:r>
            <a:endParaRPr lang="en-US" altLang="zh-CN" sz="2000" dirty="0">
              <a:solidFill>
                <a:srgbClr val="282917"/>
              </a:solidFill>
              <a:latin typeface="Times New Roman" panose="02020603050405020304" pitchFamily="18" charset="0"/>
              <a:ea typeface="宋体" panose="02010600030101010101" pitchFamily="2" charset="-122"/>
            </a:endParaRPr>
          </a:p>
        </p:txBody>
      </p:sp>
      <p:sp>
        <p:nvSpPr>
          <p:cNvPr id="30722" name="内容占位符 2"/>
          <p:cNvSpPr>
            <a:spLocks noGrp="1" noChangeArrowheads="1"/>
          </p:cNvSpPr>
          <p:nvPr/>
        </p:nvSpPr>
        <p:spPr>
          <a:xfrm>
            <a:off x="1057593" y="2642553"/>
            <a:ext cx="7961313" cy="5360988"/>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1.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我们真诚欢迎世界各国朋友与我公司进行经济技术合作。</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2.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本公司获市一级先进企业和明星企业称号。</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3.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产品远销东南亚、南美、东欧等</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20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多个国家和地区。</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inVertical)">
                                      <p:cBhvr>
                                        <p:cTn id="7" dur="1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722">
                                            <p:txEl>
                                              <p:pRg st="0" end="0"/>
                                            </p:txEl>
                                          </p:spTgt>
                                        </p:tgtEl>
                                        <p:attrNameLst>
                                          <p:attrName>style.visibility</p:attrName>
                                        </p:attrNameLst>
                                      </p:cBhvr>
                                      <p:to>
                                        <p:strVal val="visible"/>
                                      </p:to>
                                    </p:set>
                                    <p:anim calcmode="lin" valueType="num">
                                      <p:cBhvr additive="base">
                                        <p:cTn id="12"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2">
                                            <p:txEl>
                                              <p:pRg st="3" end="3"/>
                                            </p:txEl>
                                          </p:spTgt>
                                        </p:tgtEl>
                                        <p:attrNameLst>
                                          <p:attrName>style.visibility</p:attrName>
                                        </p:attrNameLst>
                                      </p:cBhvr>
                                      <p:to>
                                        <p:strVal val="visible"/>
                                      </p:to>
                                    </p:set>
                                    <p:anim calcmode="lin" valueType="num">
                                      <p:cBhvr additive="base">
                                        <p:cTn id="18"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22">
                                            <p:txEl>
                                              <p:pRg st="6" end="6"/>
                                            </p:txEl>
                                          </p:spTgt>
                                        </p:tgtEl>
                                        <p:attrNameLst>
                                          <p:attrName>style.visibility</p:attrName>
                                        </p:attrNameLst>
                                      </p:cBhvr>
                                      <p:to>
                                        <p:strVal val="visible"/>
                                      </p:to>
                                    </p:set>
                                    <p:anim calcmode="lin" valueType="num">
                                      <p:cBhvr additive="base">
                                        <p:cTn id="24"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3072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1120775" y="1031875"/>
            <a:ext cx="7820025" cy="776288"/>
          </a:xfrm>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VI. </a:t>
            </a:r>
            <a:r>
              <a:rPr lang="zh-CN" altLang="en-US" u="sng" dirty="0">
                <a:solidFill>
                  <a:srgbClr val="282917"/>
                </a:solidFill>
                <a:latin typeface="Times New Roman" panose="02020603050405020304" pitchFamily="18" charset="0"/>
                <a:ea typeface="宋体" panose="02010600030101010101" pitchFamily="2" charset="-122"/>
              </a:rPr>
              <a:t>Practice</a:t>
            </a:r>
            <a:r>
              <a:rPr lang="zh-CN" altLang="en-US" dirty="0">
                <a:solidFill>
                  <a:srgbClr val="282917"/>
                </a:solidFill>
                <a:latin typeface="Times New Roman" panose="02020603050405020304" pitchFamily="18" charset="0"/>
                <a:ea typeface="宋体" panose="02010600030101010101" pitchFamily="2" charset="-122"/>
              </a:rPr>
              <a:t>                                    </a:t>
            </a:r>
            <a:br>
              <a:rPr lang="zh-CN" altLang="en-US" sz="2400" dirty="0">
                <a:solidFill>
                  <a:srgbClr val="282917"/>
                </a:solidFill>
                <a:latin typeface="Times New Roman" panose="02020603050405020304" pitchFamily="18" charset="0"/>
                <a:ea typeface="宋体" panose="02010600030101010101" pitchFamily="2" charset="-122"/>
              </a:rPr>
            </a:br>
            <a:r>
              <a:rPr lang="zh-CN" altLang="en-US" sz="2400" i="1" dirty="0">
                <a:solidFill>
                  <a:srgbClr val="282917"/>
                </a:solidFill>
                <a:latin typeface="Times New Roman" panose="02020603050405020304" pitchFamily="18" charset="0"/>
                <a:ea typeface="宋体" panose="02010600030101010101" pitchFamily="2" charset="-122"/>
              </a:rPr>
              <a:t>Task 4 </a:t>
            </a:r>
            <a:br>
              <a:rPr lang="zh-CN" altLang="en-US" sz="2400" i="1"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Directions: Translate the following English sentences to Chinese and vice versa.</a:t>
            </a:r>
            <a:br>
              <a:rPr lang="zh-CN" altLang="en-US" sz="2400" dirty="0">
                <a:solidFill>
                  <a:srgbClr val="282917"/>
                </a:solidFill>
                <a:latin typeface="Times New Roman" panose="02020603050405020304" pitchFamily="18" charset="0"/>
                <a:ea typeface="宋体" panose="02010600030101010101" pitchFamily="2" charset="-122"/>
              </a:rPr>
            </a:br>
            <a:br>
              <a:rPr lang="zh-CN" altLang="en-US" sz="2400" dirty="0">
                <a:latin typeface="Times New Roman" panose="02020603050405020304" pitchFamily="18" charset="0"/>
                <a:ea typeface="宋体" panose="02010600030101010101" pitchFamily="2" charset="-122"/>
              </a:rPr>
            </a:br>
            <a:br>
              <a:rPr lang="zh-CN" altLang="en-US" sz="2400" dirty="0">
                <a:latin typeface="Times New Roman" panose="02020603050405020304" pitchFamily="18" charset="0"/>
                <a:ea typeface="宋体" panose="02010600030101010101" pitchFamily="2" charset="-122"/>
              </a:rPr>
            </a:br>
            <a:endParaRPr lang="zh-CN" altLang="en-US" sz="2400" dirty="0">
              <a:latin typeface="Times New Roman" panose="02020603050405020304" pitchFamily="18" charset="0"/>
              <a:ea typeface="宋体" panose="02010600030101010101" pitchFamily="2" charset="-122"/>
            </a:endParaRPr>
          </a:p>
        </p:txBody>
      </p:sp>
      <p:sp>
        <p:nvSpPr>
          <p:cNvPr id="27651" name="内容占位符 2"/>
          <p:cNvSpPr>
            <a:spLocks noGrp="1"/>
          </p:cNvSpPr>
          <p:nvPr>
            <p:ph idx="4294967295"/>
          </p:nvPr>
        </p:nvSpPr>
        <p:spPr>
          <a:xfrm>
            <a:off x="1030288" y="1917700"/>
            <a:ext cx="7961312" cy="4606925"/>
          </a:xfrm>
        </p:spPr>
        <p:txBody>
          <a:bodyPr vert="horz" wrap="square" lIns="91440" tIns="45720" rIns="91440" bIns="45720" anchor="t" anchorCtr="0"/>
          <a:lstStyle/>
          <a:p>
            <a:pPr latinLnBrk="0">
              <a:buNone/>
            </a:pPr>
            <a:r>
              <a:rPr lang="zh-CN" altLang="en-US" sz="2000" dirty="0">
                <a:solidFill>
                  <a:srgbClr val="282917"/>
                </a:solidFill>
                <a:latin typeface="Times New Roman" panose="02020603050405020304" pitchFamily="18" charset="0"/>
                <a:ea typeface="宋体" panose="02010600030101010101" pitchFamily="2" charset="-122"/>
              </a:rPr>
              <a:t>4.	Our products are all manufactured </a:t>
            </a:r>
            <a:r>
              <a:rPr lang="zh-CN" altLang="en-US" sz="2000" u="sng" dirty="0">
                <a:solidFill>
                  <a:srgbClr val="282917"/>
                </a:solidFill>
                <a:latin typeface="Times New Roman" panose="02020603050405020304" pitchFamily="18" charset="0"/>
                <a:ea typeface="宋体" panose="02010600030101010101" pitchFamily="2" charset="-122"/>
              </a:rPr>
              <a:t>in accordance with the international standards.</a:t>
            </a:r>
            <a:r>
              <a:rPr lang="zh-CN" altLang="en-US" sz="2000" dirty="0">
                <a:solidFill>
                  <a:srgbClr val="282917"/>
                </a:solidFill>
                <a:latin typeface="Times New Roman" panose="02020603050405020304" pitchFamily="18" charset="0"/>
                <a:ea typeface="宋体" panose="02010600030101010101" pitchFamily="2" charset="-122"/>
              </a:rPr>
              <a:t> (按照国际标准)</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5.	The company has won many </a:t>
            </a:r>
            <a:r>
              <a:rPr lang="zh-CN" altLang="en-US" sz="2000" u="sng" dirty="0">
                <a:solidFill>
                  <a:srgbClr val="282917"/>
                </a:solidFill>
                <a:latin typeface="Times New Roman" panose="02020603050405020304" pitchFamily="18" charset="0"/>
                <a:ea typeface="宋体" panose="02010600030101010101" pitchFamily="2" charset="-122"/>
              </a:rPr>
              <a:t>honorary titles </a:t>
            </a:r>
            <a:r>
              <a:rPr lang="zh-CN" altLang="en-US" sz="2000" dirty="0">
                <a:solidFill>
                  <a:srgbClr val="282917"/>
                </a:solidFill>
                <a:latin typeface="Times New Roman" panose="02020603050405020304" pitchFamily="18" charset="0"/>
                <a:ea typeface="宋体" panose="02010600030101010101" pitchFamily="2" charset="-122"/>
              </a:rPr>
              <a:t>in the past few years. (荣誉称号)</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noProof="0" dirty="0">
                <a:ln>
                  <a:noFill/>
                </a:ln>
                <a:solidFill>
                  <a:srgbClr val="282917"/>
                </a:solidFill>
                <a:effectLst/>
                <a:uLnTx/>
                <a:uFillTx/>
                <a:latin typeface="Times New Roman" panose="02020603050405020304" pitchFamily="18" charset="0"/>
                <a:sym typeface="+mn-ea"/>
              </a:rPr>
              <a:t>6.</a:t>
            </a:r>
            <a:r>
              <a:rPr lang="zh-CN" altLang="en-US" sz="2000" noProof="0" dirty="0">
                <a:ln>
                  <a:noFill/>
                </a:ln>
                <a:solidFill>
                  <a:srgbClr val="282917"/>
                </a:solidFill>
                <a:effectLst/>
                <a:uLnTx/>
                <a:uFillTx/>
                <a:latin typeface="Times New Roman" panose="02020603050405020304" pitchFamily="18" charset="0"/>
                <a:ea typeface="宋体" panose="02010600030101010101" pitchFamily="2" charset="-122"/>
                <a:sym typeface="+mn-ea"/>
              </a:rPr>
              <a:t>公司拥有</a:t>
            </a:r>
            <a:r>
              <a:rPr lang="zh-CN" altLang="en-US" sz="2000" noProof="0" dirty="0">
                <a:ln>
                  <a:noFill/>
                </a:ln>
                <a:solidFill>
                  <a:srgbClr val="282917"/>
                </a:solidFill>
                <a:effectLst/>
                <a:uLnTx/>
                <a:uFillTx/>
                <a:latin typeface="Times New Roman" panose="02020603050405020304" pitchFamily="18" charset="0"/>
                <a:sym typeface="+mn-ea"/>
              </a:rPr>
              <a:t>80</a:t>
            </a:r>
            <a:r>
              <a:rPr lang="zh-CN" altLang="en-US" sz="2000" noProof="0" dirty="0">
                <a:ln>
                  <a:noFill/>
                </a:ln>
                <a:solidFill>
                  <a:srgbClr val="282917"/>
                </a:solidFill>
                <a:effectLst/>
                <a:uLnTx/>
                <a:uFillTx/>
                <a:latin typeface="Times New Roman" panose="02020603050405020304" pitchFamily="18" charset="0"/>
                <a:ea typeface="宋体" panose="02010600030101010101" pitchFamily="2" charset="-122"/>
                <a:sym typeface="+mn-ea"/>
              </a:rPr>
              <a:t>多人的</a:t>
            </a:r>
            <a:r>
              <a:rPr lang="zh-CN" altLang="en-US" sz="2000" u="dotted" noProof="0" dirty="0">
                <a:ln>
                  <a:noFill/>
                </a:ln>
                <a:solidFill>
                  <a:srgbClr val="282917"/>
                </a:solidFill>
                <a:effectLst/>
                <a:uLnTx/>
                <a:uFillTx/>
                <a:latin typeface="Times New Roman" panose="02020603050405020304" pitchFamily="18" charset="0"/>
                <a:ea typeface="宋体" panose="02010600030101010101" pitchFamily="2" charset="-122"/>
                <a:sym typeface="+mn-ea"/>
              </a:rPr>
              <a:t>研究、开发、设计队伍</a:t>
            </a:r>
            <a:r>
              <a:rPr lang="zh-CN" altLang="en-US" sz="2000" noProof="0" dirty="0">
                <a:ln>
                  <a:noFill/>
                </a:ln>
                <a:solidFill>
                  <a:srgbClr val="282917"/>
                </a:solidFill>
                <a:effectLst/>
                <a:uLnTx/>
                <a:uFillTx/>
                <a:latin typeface="Times New Roman" panose="02020603050405020304" pitchFamily="18" charset="0"/>
                <a:ea typeface="宋体" panose="02010600030101010101" pitchFamily="2" charset="-122"/>
                <a:sym typeface="+mn-ea"/>
              </a:rPr>
              <a:t>。</a:t>
            </a:r>
            <a:r>
              <a:rPr lang="zh-CN" altLang="en-US" sz="2000" noProof="0" dirty="0">
                <a:ln>
                  <a:noFill/>
                </a:ln>
                <a:solidFill>
                  <a:srgbClr val="282917"/>
                </a:solidFill>
                <a:effectLst/>
                <a:uLnTx/>
                <a:uFillTx/>
                <a:latin typeface="Times New Roman" panose="02020603050405020304" pitchFamily="18" charset="0"/>
                <a:sym typeface="+mn-ea"/>
              </a:rPr>
              <a:t>(research, development, design)</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
        <p:nvSpPr>
          <p:cNvPr id="30722" name="内容占位符 2"/>
          <p:cNvSpPr>
            <a:spLocks noGrp="1" noChangeArrowheads="1"/>
          </p:cNvSpPr>
          <p:nvPr/>
        </p:nvSpPr>
        <p:spPr>
          <a:xfrm>
            <a:off x="1005523" y="2573338"/>
            <a:ext cx="7961313" cy="5360988"/>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4.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我们产品严格按照国际标准生产制造。</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5.	</a:t>
            </a: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rPr>
              <a:t>公司在过去几年里荣获多项荣誉称号。</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6.	The company has more than 80 personnel in the research, development and design team.</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inVertical)">
                                      <p:cBhvr>
                                        <p:cTn id="7" dur="1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722">
                                            <p:txEl>
                                              <p:pRg st="0" end="0"/>
                                            </p:txEl>
                                          </p:spTgt>
                                        </p:tgtEl>
                                        <p:attrNameLst>
                                          <p:attrName>style.visibility</p:attrName>
                                        </p:attrNameLst>
                                      </p:cBhvr>
                                      <p:to>
                                        <p:strVal val="visible"/>
                                      </p:to>
                                    </p:set>
                                    <p:anim calcmode="lin" valueType="num">
                                      <p:cBhvr additive="base">
                                        <p:cTn id="12"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2">
                                            <p:txEl>
                                              <p:pRg st="3" end="3"/>
                                            </p:txEl>
                                          </p:spTgt>
                                        </p:tgtEl>
                                        <p:attrNameLst>
                                          <p:attrName>style.visibility</p:attrName>
                                        </p:attrNameLst>
                                      </p:cBhvr>
                                      <p:to>
                                        <p:strVal val="visible"/>
                                      </p:to>
                                    </p:set>
                                    <p:anim calcmode="lin" valueType="num">
                                      <p:cBhvr additive="base">
                                        <p:cTn id="18"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22">
                                            <p:txEl>
                                              <p:pRg st="6" end="6"/>
                                            </p:txEl>
                                          </p:spTgt>
                                        </p:tgtEl>
                                        <p:attrNameLst>
                                          <p:attrName>style.visibility</p:attrName>
                                        </p:attrNameLst>
                                      </p:cBhvr>
                                      <p:to>
                                        <p:strVal val="visible"/>
                                      </p:to>
                                    </p:set>
                                    <p:anim calcmode="lin" valueType="num">
                                      <p:cBhvr additive="base">
                                        <p:cTn id="24"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3072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vert="horz" wrap="square" lIns="91440" tIns="45720" rIns="91440" bIns="45720" anchor="ctr" anchorCtr="0"/>
          <a:lstStyle/>
          <a:p>
            <a:endParaRPr lang="zh-CN" altLang="en-US" dirty="0">
              <a:ea typeface="宋体" panose="02010600030101010101" pitchFamily="2" charset="-122"/>
            </a:endParaRPr>
          </a:p>
        </p:txBody>
      </p:sp>
      <p:sp>
        <p:nvSpPr>
          <p:cNvPr id="29699" name="内容占位符 2"/>
          <p:cNvSpPr>
            <a:spLocks noGrp="1" noChangeArrowheads="1"/>
          </p:cNvSpPr>
          <p:nvPr>
            <p:ph idx="4294967295"/>
          </p:nvPr>
        </p:nvSpPr>
        <p:spPr>
          <a:xfrm>
            <a:off x="1055688" y="1233488"/>
            <a:ext cx="8229600" cy="3913188"/>
          </a:xfrm>
        </p:spPr>
        <p:txBody>
          <a:bodyPr vert="horz" wrap="square" lIns="91440" tIns="45720" rIns="91440" bIns="45720" numCol="1" anchor="t" anchorCtr="0" compatLnSpc="1"/>
          <a:lstStyle/>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7.</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公司优质的产品和服务</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赢得了</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国内外用户的青睐。（</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win the favor of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8.</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公司</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占地</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2.3</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万平方米。</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(cover a total land area)</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9.</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公司</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一贯遵循严格</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的质量控制体系。（</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strictly comply with</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10.</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我们的产品以质量好、价格低</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享誉</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国内外。（</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enjoy a high reputation</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rPr>
              <a:t>）</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ctr"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宋体" panose="02010600030101010101" pitchFamily="2" charset="-122"/>
              <a:cs typeface="+mn-cs"/>
            </a:endParaRPr>
          </a:p>
        </p:txBody>
      </p:sp>
      <p:sp>
        <p:nvSpPr>
          <p:cNvPr id="30722" name="内容占位符 2"/>
          <p:cNvSpPr>
            <a:spLocks noGrp="1" noChangeArrowheads="1"/>
          </p:cNvSpPr>
          <p:nvPr/>
        </p:nvSpPr>
        <p:spPr>
          <a:xfrm>
            <a:off x="1030288" y="1741488"/>
            <a:ext cx="7961313" cy="5360988"/>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7.	The excellent products and service of the company have won the favor of the domestic and foreign users</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8.	It covers a total land area of 23,000 square meters.</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9.	The company has strictly complied with the quality control system. </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10.	Our products enjoy a high reputation at home and abroad with the best quality and the lower price. </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29698"/>
                                        </p:tgtEl>
                                        <p:attrNameLst>
                                          <p:attrName>style.visibility</p:attrName>
                                        </p:attrNameLst>
                                      </p:cBhvr>
                                      <p:to>
                                        <p:strVal val="visible"/>
                                      </p:to>
                                    </p:set>
                                    <p:animEffect transition="in" filter="barn(inVertical)">
                                      <p:cBhvr>
                                        <p:cTn id="7" dur="1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722">
                                            <p:txEl>
                                              <p:pRg st="0" end="0"/>
                                            </p:txEl>
                                          </p:spTgt>
                                        </p:tgtEl>
                                        <p:attrNameLst>
                                          <p:attrName>style.visibility</p:attrName>
                                        </p:attrNameLst>
                                      </p:cBhvr>
                                      <p:to>
                                        <p:strVal val="visible"/>
                                      </p:to>
                                    </p:set>
                                    <p:anim calcmode="lin" valueType="num">
                                      <p:cBhvr additive="base">
                                        <p:cTn id="12"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2">
                                            <p:txEl>
                                              <p:pRg st="2" end="2"/>
                                            </p:txEl>
                                          </p:spTgt>
                                        </p:tgtEl>
                                        <p:attrNameLst>
                                          <p:attrName>style.visibility</p:attrName>
                                        </p:attrNameLst>
                                      </p:cBhvr>
                                      <p:to>
                                        <p:strVal val="visible"/>
                                      </p:to>
                                    </p:set>
                                    <p:anim calcmode="lin" valueType="num">
                                      <p:cBhvr additive="base">
                                        <p:cTn id="18"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22">
                                            <p:txEl>
                                              <p:pRg st="4" end="4"/>
                                            </p:txEl>
                                          </p:spTgt>
                                        </p:tgtEl>
                                        <p:attrNameLst>
                                          <p:attrName>style.visibility</p:attrName>
                                        </p:attrNameLst>
                                      </p:cBhvr>
                                      <p:to>
                                        <p:strVal val="visible"/>
                                      </p:to>
                                    </p:set>
                                    <p:anim calcmode="lin" valueType="num">
                                      <p:cBhvr additive="base">
                                        <p:cTn id="24" dur="5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0722">
                                            <p:txEl>
                                              <p:pRg st="6" end="6"/>
                                            </p:txEl>
                                          </p:spTgt>
                                        </p:tgtEl>
                                        <p:attrNameLst>
                                          <p:attrName>style.visibility</p:attrName>
                                        </p:attrNameLst>
                                      </p:cBhvr>
                                      <p:to>
                                        <p:strVal val="visible"/>
                                      </p:to>
                                    </p:set>
                                    <p:anim calcmode="lin" valueType="num">
                                      <p:cBhvr additive="base">
                                        <p:cTn id="30"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3072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xfrm>
            <a:off x="1090613" y="669925"/>
            <a:ext cx="8053387" cy="1011238"/>
          </a:xfrm>
        </p:spPr>
        <p:txBody>
          <a:bodyPr vert="horz" wrap="square" lIns="91440" tIns="45720" rIns="91440" bIns="45720" anchor="ctr" anchorCtr="0"/>
          <a:lstStyle/>
          <a:p>
            <a:pPr latinLnBrk="0"/>
            <a:r>
              <a:rPr lang="zh-CN" altLang="en-US" sz="2400" i="1" dirty="0">
                <a:solidFill>
                  <a:srgbClr val="282917"/>
                </a:solidFill>
                <a:latin typeface="Times New Roman" panose="02020603050405020304" pitchFamily="18" charset="0"/>
                <a:ea typeface="宋体" panose="02010600030101010101" pitchFamily="2" charset="-122"/>
              </a:rPr>
              <a:t>Task 5</a:t>
            </a:r>
            <a:br>
              <a:rPr lang="zh-CN" altLang="en-US" sz="2400"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Directions: Read the following sales letter and fill in the blanks with the right expressions according to the Chinese.</a:t>
            </a:r>
            <a:br>
              <a:rPr lang="zh-CN" altLang="en-US" sz="2400" dirty="0">
                <a:latin typeface="Times New Roman" panose="02020603050405020304" pitchFamily="18" charset="0"/>
                <a:ea typeface="宋体" panose="02010600030101010101" pitchFamily="2" charset="-122"/>
              </a:rPr>
            </a:br>
            <a:r>
              <a:rPr lang="zh-CN" altLang="en-US" sz="2400" dirty="0">
                <a:latin typeface="Times New Roman" panose="02020603050405020304" pitchFamily="18" charset="0"/>
                <a:ea typeface="宋体" panose="02010600030101010101" pitchFamily="2" charset="-122"/>
              </a:rPr>
              <a:t> </a:t>
            </a:r>
            <a:br>
              <a:rPr lang="zh-CN" altLang="en-US" sz="2400" dirty="0">
                <a:ea typeface="宋体" panose="02010600030101010101" pitchFamily="2" charset="-122"/>
              </a:rPr>
            </a:br>
            <a:endParaRPr lang="zh-CN" altLang="en-US" sz="2400" dirty="0">
              <a:solidFill>
                <a:srgbClr val="282917"/>
              </a:solidFill>
              <a:latin typeface="Times New Roman" panose="02020603050405020304" pitchFamily="18" charset="0"/>
              <a:ea typeface="宋体" panose="02010600030101010101" pitchFamily="2" charset="-122"/>
            </a:endParaRPr>
          </a:p>
        </p:txBody>
      </p:sp>
      <p:sp>
        <p:nvSpPr>
          <p:cNvPr id="30723" name="内容占位符 2"/>
          <p:cNvSpPr>
            <a:spLocks noGrp="1"/>
          </p:cNvSpPr>
          <p:nvPr>
            <p:ph idx="4294967295"/>
          </p:nvPr>
        </p:nvSpPr>
        <p:spPr>
          <a:xfrm>
            <a:off x="1182688" y="1474788"/>
            <a:ext cx="7712075" cy="3514725"/>
          </a:xfrm>
        </p:spPr>
        <p:txBody>
          <a:bodyPr vert="horz" wrap="square" lIns="91440" tIns="45720" rIns="91440" bIns="45720" anchor="t" anchorCtr="0"/>
          <a:lstStyle/>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The company ____1____ (成立于) in 1999. We specialize in_______2_______ (进口国外产品). We have our ____3  __ (总部) in Shanghai and six branches with more than 1000 employees. The company had ___ 4____ (年销售额) of $100 million in 2015 and our business is___5___(快速增长). </a:t>
            </a:r>
            <a:endParaRPr lang="zh-CN" altLang="en-US" sz="2000" dirty="0">
              <a:solidFill>
                <a:srgbClr val="282917"/>
              </a:solidFill>
              <a:latin typeface="Times New Roman" panose="02020603050405020304" pitchFamily="18" charset="0"/>
              <a:ea typeface="宋体" panose="02010600030101010101" pitchFamily="2" charset="-122"/>
            </a:endParaRPr>
          </a:p>
        </p:txBody>
      </p:sp>
      <p:sp>
        <p:nvSpPr>
          <p:cNvPr id="31747" name="内容占位符 2"/>
          <p:cNvSpPr>
            <a:spLocks noGrp="1"/>
          </p:cNvSpPr>
          <p:nvPr/>
        </p:nvSpPr>
        <p:spPr>
          <a:xfrm>
            <a:off x="1400175" y="3705225"/>
            <a:ext cx="4285615" cy="2372995"/>
          </a:xfrm>
          <a:prstGeom prst="rect">
            <a:avLst/>
          </a:prstGeom>
          <a:noFill/>
          <a:ln w="9525">
            <a:noFill/>
          </a:ln>
        </p:spPr>
        <p:txBody>
          <a:bodyPr vert="horz" wrap="square" lIns="91440" tIns="45720" rIns="91440" bIns="45720" anchor="t" anchorCtr="0"/>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endParaRPr lang="zh-CN" altLang="en-US" sz="2000" dirty="0">
              <a:solidFill>
                <a:srgbClr val="282917"/>
              </a:solidFill>
              <a:latin typeface="Times New Roman" panose="02020603050405020304" pitchFamily="18" charset="0"/>
              <a:ea typeface="宋体" panose="02010600030101010101" pitchFamily="2" charset="-122"/>
            </a:endParaRPr>
          </a:p>
          <a:p>
            <a:pPr algn="just">
              <a:buNone/>
            </a:pPr>
            <a:r>
              <a:rPr lang="zh-CN" altLang="en-US" sz="2000" dirty="0">
                <a:solidFill>
                  <a:srgbClr val="836AC6"/>
                </a:solidFill>
                <a:latin typeface="Times New Roman" panose="02020603050405020304" pitchFamily="18" charset="0"/>
                <a:ea typeface="宋体" panose="02010600030101010101" pitchFamily="2" charset="-122"/>
              </a:rPr>
              <a:t>1.	was founded   </a:t>
            </a:r>
            <a:endParaRPr lang="zh-CN" altLang="en-US" sz="2000" dirty="0">
              <a:solidFill>
                <a:srgbClr val="836AC6"/>
              </a:solidFill>
              <a:latin typeface="Times New Roman" panose="02020603050405020304" pitchFamily="18" charset="0"/>
              <a:ea typeface="宋体" panose="02010600030101010101" pitchFamily="2" charset="-122"/>
            </a:endParaRPr>
          </a:p>
          <a:p>
            <a:pPr algn="just">
              <a:buNone/>
            </a:pPr>
            <a:r>
              <a:rPr lang="zh-CN" altLang="en-US" sz="2000" dirty="0">
                <a:solidFill>
                  <a:srgbClr val="836AC6"/>
                </a:solidFill>
                <a:latin typeface="Times New Roman" panose="02020603050405020304" pitchFamily="18" charset="0"/>
                <a:ea typeface="宋体" panose="02010600030101010101" pitchFamily="2" charset="-122"/>
              </a:rPr>
              <a:t>2. Importing foreign-made products  </a:t>
            </a:r>
            <a:endParaRPr lang="zh-CN" altLang="en-US" sz="2000" dirty="0">
              <a:solidFill>
                <a:srgbClr val="836AC6"/>
              </a:solidFill>
              <a:latin typeface="Times New Roman" panose="02020603050405020304" pitchFamily="18" charset="0"/>
              <a:ea typeface="宋体" panose="02010600030101010101" pitchFamily="2" charset="-122"/>
            </a:endParaRPr>
          </a:p>
          <a:p>
            <a:pPr algn="just">
              <a:buNone/>
            </a:pPr>
            <a:r>
              <a:rPr lang="zh-CN" altLang="en-US" sz="2000" dirty="0">
                <a:solidFill>
                  <a:srgbClr val="836AC6"/>
                </a:solidFill>
                <a:latin typeface="Times New Roman" panose="02020603050405020304" pitchFamily="18" charset="0"/>
                <a:ea typeface="宋体" panose="02010600030101010101" pitchFamily="2" charset="-122"/>
              </a:rPr>
              <a:t>3. headquarter  </a:t>
            </a:r>
            <a:endParaRPr lang="zh-CN" altLang="en-US" sz="2000" dirty="0">
              <a:solidFill>
                <a:srgbClr val="836AC6"/>
              </a:solidFill>
              <a:latin typeface="Times New Roman" panose="02020603050405020304" pitchFamily="18" charset="0"/>
              <a:ea typeface="宋体" panose="02010600030101010101" pitchFamily="2" charset="-122"/>
            </a:endParaRPr>
          </a:p>
          <a:p>
            <a:pPr algn="just">
              <a:buNone/>
            </a:pPr>
            <a:r>
              <a:rPr lang="zh-CN" altLang="en-US" sz="2000" dirty="0">
                <a:solidFill>
                  <a:srgbClr val="836AC6"/>
                </a:solidFill>
                <a:latin typeface="Times New Roman" panose="02020603050405020304" pitchFamily="18" charset="0"/>
                <a:ea typeface="宋体" panose="02010600030101010101" pitchFamily="2" charset="-122"/>
              </a:rPr>
              <a:t>4. annual sales   </a:t>
            </a:r>
            <a:endParaRPr lang="zh-CN" altLang="en-US" sz="2000" dirty="0">
              <a:solidFill>
                <a:srgbClr val="836AC6"/>
              </a:solidFill>
              <a:latin typeface="Times New Roman" panose="02020603050405020304" pitchFamily="18" charset="0"/>
              <a:ea typeface="宋体" panose="02010600030101010101" pitchFamily="2" charset="-122"/>
            </a:endParaRPr>
          </a:p>
          <a:p>
            <a:pPr algn="just">
              <a:buNone/>
            </a:pPr>
            <a:r>
              <a:rPr lang="zh-CN" altLang="en-US" sz="2000" dirty="0">
                <a:solidFill>
                  <a:srgbClr val="836AC6"/>
                </a:solidFill>
                <a:latin typeface="Times New Roman" panose="02020603050405020304" pitchFamily="18" charset="0"/>
                <a:ea typeface="宋体" panose="02010600030101010101" pitchFamily="2" charset="-122"/>
              </a:rPr>
              <a:t>5. growing rapidly </a:t>
            </a:r>
            <a:endParaRPr lang="zh-CN" altLang="en-US" sz="2000" dirty="0">
              <a:solidFill>
                <a:srgbClr val="836AC6"/>
              </a:solidFill>
              <a:latin typeface="Times New Roman" panose="02020603050405020304" pitchFamily="18" charset="0"/>
              <a:ea typeface="宋体" panose="02010600030101010101" pitchFamily="2" charset="-122"/>
            </a:endParaRPr>
          </a:p>
          <a:p>
            <a:pPr>
              <a:buNone/>
            </a:pPr>
            <a:endParaRPr lang="zh-CN" altLang="en-US" sz="2000" dirty="0">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1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12" dur="500"/>
                                        <p:tgtEl>
                                          <p:spTgt spid="317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7" dur="500"/>
                                        <p:tgtEl>
                                          <p:spTgt spid="317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blinds(horizontal)">
                                      <p:cBhvr>
                                        <p:cTn id="22" dur="500"/>
                                        <p:tgtEl>
                                          <p:spTgt spid="317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blinds(horizontal)">
                                      <p:cBhvr>
                                        <p:cTn id="27" dur="500"/>
                                        <p:tgtEl>
                                          <p:spTgt spid="317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747">
                                            <p:txEl>
                                              <p:pRg st="5" end="5"/>
                                            </p:txEl>
                                          </p:spTgt>
                                        </p:tgtEl>
                                        <p:attrNameLst>
                                          <p:attrName>style.visibility</p:attrName>
                                        </p:attrNameLst>
                                      </p:cBhvr>
                                      <p:to>
                                        <p:strVal val="visible"/>
                                      </p:to>
                                    </p:set>
                                    <p:animEffect transition="in" filter="blinds(horizontal)">
                                      <p:cBhvr>
                                        <p:cTn id="32" dur="5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996950" y="284163"/>
            <a:ext cx="7958138" cy="998537"/>
          </a:xfrm>
        </p:spPr>
        <p:txBody>
          <a:bodyPr vert="horz" wrap="square" lIns="91440" tIns="45720" rIns="91440" bIns="45720" anchor="ctr" anchorCtr="0"/>
          <a:lstStyle/>
          <a:p>
            <a:pPr latinLnBrk="0"/>
            <a:br>
              <a:rPr lang="zh-CN" altLang="en-US" dirty="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Task 6 </a:t>
            </a:r>
            <a:br>
              <a:rPr lang="zh-CN" altLang="en-US" sz="2400" dirty="0">
                <a:solidFill>
                  <a:srgbClr val="282917"/>
                </a:solidFill>
                <a:latin typeface="Times New Roman" panose="02020603050405020304" pitchFamily="18" charset="0"/>
                <a:ea typeface="宋体" panose="02010600030101010101" pitchFamily="2" charset="-122"/>
              </a:rPr>
            </a:br>
            <a:br>
              <a:rPr lang="zh-CN" altLang="en-US" dirty="0">
                <a:solidFill>
                  <a:srgbClr val="282917"/>
                </a:solidFill>
                <a:latin typeface="Times New Roman" panose="02020603050405020304" pitchFamily="18" charset="0"/>
                <a:ea typeface="宋体" panose="02010600030101010101" pitchFamily="2" charset="-122"/>
              </a:rPr>
            </a:br>
            <a:endParaRPr lang="zh-CN" altLang="en-US" dirty="0">
              <a:solidFill>
                <a:srgbClr val="282917"/>
              </a:solidFill>
              <a:latin typeface="Times New Roman" panose="02020603050405020304" pitchFamily="18" charset="0"/>
              <a:ea typeface="宋体" panose="02010600030101010101" pitchFamily="2" charset="-122"/>
            </a:endParaRPr>
          </a:p>
        </p:txBody>
      </p:sp>
      <p:sp>
        <p:nvSpPr>
          <p:cNvPr id="32771" name="内容占位符 2"/>
          <p:cNvSpPr>
            <a:spLocks noGrp="1"/>
          </p:cNvSpPr>
          <p:nvPr>
            <p:ph idx="4294967295"/>
          </p:nvPr>
        </p:nvSpPr>
        <p:spPr>
          <a:xfrm>
            <a:off x="1030288" y="657225"/>
            <a:ext cx="8042275" cy="5867400"/>
          </a:xfrm>
        </p:spPr>
        <p:txBody>
          <a:bodyPr vert="horz" wrap="square" lIns="91440" tIns="45720" rIns="91440" bIns="45720" anchor="t" anchorCtr="0"/>
          <a:lstStyle/>
          <a:p>
            <a:pPr latinLnBrk="0">
              <a:buNone/>
            </a:pPr>
            <a:r>
              <a:rPr lang="zh-CN" altLang="en-US" sz="2400" dirty="0">
                <a:solidFill>
                  <a:srgbClr val="282917"/>
                </a:solidFill>
                <a:latin typeface="Times New Roman" panose="02020603050405020304" pitchFamily="18" charset="0"/>
                <a:ea typeface="宋体" panose="02010600030101010101" pitchFamily="2" charset="-122"/>
              </a:rPr>
              <a:t>Directions: Write a company profile according to the given situation. </a:t>
            </a:r>
            <a:endParaRPr lang="zh-CN" altLang="en-US" sz="24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Your company is going to attend Canton Fair next month. You are asked to update your company profile with the latest development and achievements. The following part is a Chinese outline. You can refer to it and fill in more information.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Tips:  Garment Co., Ltd服装公司  honesty and trustworthiness 诚实守信</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superior quality 品质卓越              loyalty and trust 忠诚与信赖</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a fashion garment enterprise 时尚服饰企业      R&amp;D 研发</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pic>
        <p:nvPicPr>
          <p:cNvPr id="32772" name="图片 3"/>
          <p:cNvPicPr>
            <a:picLocks noChangeAspect="1"/>
          </p:cNvPicPr>
          <p:nvPr/>
        </p:nvPicPr>
        <p:blipFill>
          <a:blip r:embed="rId1" cstate="print"/>
          <a:stretch>
            <a:fillRect/>
          </a:stretch>
        </p:blipFill>
        <p:spPr>
          <a:xfrm>
            <a:off x="1522413" y="4102100"/>
            <a:ext cx="6792912" cy="1922463"/>
          </a:xfrm>
          <a:prstGeom prst="rect">
            <a:avLst/>
          </a:prstGeom>
          <a:noFill/>
          <a:ln w="9525">
            <a:noFill/>
          </a:ln>
        </p:spPr>
      </p:pic>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arn(inVertical)">
                                      <p:cBhvr>
                                        <p:cTn id="7"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vert="horz" wrap="square" lIns="91440" tIns="45720" rIns="91440" bIns="45720" anchor="ctr" anchorCtr="0"/>
          <a:lstStyle/>
          <a:p>
            <a:endParaRPr lang="zh-CN" altLang="en-US" dirty="0">
              <a:ea typeface="宋体" panose="02010600030101010101" pitchFamily="2" charset="-122"/>
            </a:endParaRPr>
          </a:p>
        </p:txBody>
      </p:sp>
      <p:sp>
        <p:nvSpPr>
          <p:cNvPr id="34819" name="内容占位符 2"/>
          <p:cNvSpPr>
            <a:spLocks noGrp="1" noChangeArrowheads="1"/>
          </p:cNvSpPr>
          <p:nvPr>
            <p:ph idx="4294967295"/>
          </p:nvPr>
        </p:nvSpPr>
        <p:spPr>
          <a:xfrm>
            <a:off x="1292225" y="1485900"/>
            <a:ext cx="7005955" cy="4089400"/>
          </a:xfrm>
        </p:spPr>
        <p:txBody>
          <a:bodyPr vert="horz" wrap="square" lIns="91440" tIns="45720" rIns="91440" bIns="45720" numCol="1" anchor="t" anchorCtr="0" compatLnSpc="1"/>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Task 6</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Suggested Answers:</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            ABC Garment Co., Ltd. was initially involved with the garment industry in 2008. Over years, it has won the loyalty and trust from the customers at large with its honesty and trustworthiness and the superior quality, with its products widely sold to Malaysia, Singapore, Indonesia, Thailand and other countries in Southeast Asia. </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            At present the company has developed into a fashion garment enterprise highly integrating R&amp;D, design, production, sales and service.</a:t>
            </a:r>
            <a:endParaRPr kumimoji="0" lang="zh-CN" altLang="en-US"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4818"/>
                                        </p:tgtEl>
                                        <p:attrNameLst>
                                          <p:attrName>style.visibility</p:attrName>
                                        </p:attrNameLst>
                                      </p:cBhvr>
                                      <p:to>
                                        <p:strVal val="visible"/>
                                      </p:to>
                                    </p:set>
                                    <p:animEffect transition="in" filter="barn(inVertical)">
                                      <p:cBhvr>
                                        <p:cTn id="7" dur="1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4294967295"/>
          </p:nvPr>
        </p:nvSpPr>
        <p:spPr>
          <a:xfrm>
            <a:off x="896938" y="825500"/>
            <a:ext cx="7716837" cy="5610225"/>
          </a:xfrm>
        </p:spPr>
        <p:txBody>
          <a:bodyPr vert="horz" wrap="square" lIns="91440" tIns="45720" rIns="91440" bIns="45720" anchor="t" anchorCtr="0"/>
          <a:lstStyle/>
          <a:p>
            <a:pPr latinLnBrk="0">
              <a:buNone/>
            </a:pPr>
            <a:r>
              <a:rPr lang="zh-CN" altLang="en-US" dirty="0">
                <a:ea typeface="宋体" panose="02010600030101010101" pitchFamily="2" charset="-122"/>
              </a:rPr>
              <a:t>                                </a:t>
            </a:r>
            <a:endParaRPr lang="en-US" altLang="zh-CN" dirty="0">
              <a:ea typeface="宋体" panose="02010600030101010101" pitchFamily="2" charset="-122"/>
            </a:endParaRPr>
          </a:p>
          <a:p>
            <a:pPr algn="ctr" latinLnBrk="0">
              <a:buNone/>
            </a:pPr>
            <a:r>
              <a:rPr lang="zh-CN" altLang="en-US" sz="2400" dirty="0">
                <a:solidFill>
                  <a:srgbClr val="282917"/>
                </a:solidFill>
                <a:latin typeface="Times New Roman" panose="02020603050405020304" pitchFamily="18" charset="0"/>
                <a:ea typeface="宋体" panose="02010600030101010101" pitchFamily="2" charset="-122"/>
              </a:rPr>
              <a:t>About Company Profile</a:t>
            </a:r>
            <a:endParaRPr lang="zh-CN" altLang="en-US" sz="24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4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A company profile（公司简介），also called a business introduction, is a way to introduce your company. It is used to introduce a business organization as a whole, and it is a report that provides an overview of the history, major business scope, ranges of products, market, business contacts, strategic objectives, sales volume, etc. It also tells people about the mission and direction of the business. It is critical to highlight the key business and advantages of the company. Company profile should be concisely written and as readable as possible. It is not advised to frequently use complex sentences, while advised to use short and simple sentences. A well-known business profile makes it possible to quickly and easily present key information to the media, potential customers and investors, and the general public.</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
        <p:nvSpPr>
          <p:cNvPr id="6147" name="标题 1"/>
          <p:cNvSpPr>
            <a:spLocks noGrp="1"/>
          </p:cNvSpPr>
          <p:nvPr>
            <p:ph type="title"/>
          </p:nvPr>
        </p:nvSpPr>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Ⅱ.</a:t>
            </a:r>
            <a:r>
              <a:rPr lang="zh-CN" altLang="en-US" u="sng" dirty="0">
                <a:solidFill>
                  <a:srgbClr val="282917"/>
                </a:solidFill>
                <a:latin typeface="Times New Roman" panose="02020603050405020304" pitchFamily="18" charset="0"/>
                <a:ea typeface="宋体" panose="02010600030101010101" pitchFamily="2" charset="-122"/>
              </a:rPr>
              <a:t>Leading-In</a:t>
            </a:r>
            <a:r>
              <a:rPr lang="zh-CN" altLang="en-US" dirty="0">
                <a:solidFill>
                  <a:srgbClr val="282917"/>
                </a:solidFill>
                <a:latin typeface="Times New Roman" panose="02020603050405020304" pitchFamily="18" charset="0"/>
                <a:ea typeface="宋体" panose="02010600030101010101" pitchFamily="2" charset="-122"/>
              </a:rPr>
              <a:t> </a:t>
            </a:r>
            <a:endParaRPr lang="zh-CN" altLang="en-US"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arn(inVertical)">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1185863" y="198438"/>
            <a:ext cx="7958137" cy="1011237"/>
          </a:xfrm>
        </p:spPr>
        <p:txBody>
          <a:bodyPr vert="horz" wrap="square" lIns="91440" tIns="45720" rIns="91440" bIns="45720" anchor="ctr" anchorCtr="0"/>
          <a:lstStyle/>
          <a:p>
            <a:pPr latinLnBrk="0"/>
            <a:r>
              <a:rPr lang="zh-CN" altLang="en-US" dirty="0">
                <a:solidFill>
                  <a:srgbClr val="282917"/>
                </a:solidFill>
                <a:latin typeface="Times New Roman" panose="02020603050405020304" pitchFamily="18" charset="0"/>
                <a:ea typeface="宋体" panose="02010600030101010101" pitchFamily="2" charset="-122"/>
              </a:rPr>
              <a:t>VII. </a:t>
            </a:r>
            <a:r>
              <a:rPr lang="zh-CN" altLang="en-US" u="sng" dirty="0">
                <a:solidFill>
                  <a:srgbClr val="282917"/>
                </a:solidFill>
                <a:latin typeface="Times New Roman" panose="02020603050405020304" pitchFamily="18" charset="0"/>
                <a:ea typeface="宋体" panose="02010600030101010101" pitchFamily="2" charset="-122"/>
              </a:rPr>
              <a:t>Read for Reference</a:t>
            </a:r>
            <a:r>
              <a:rPr lang="zh-CN" altLang="en-US" dirty="0">
                <a:solidFill>
                  <a:srgbClr val="282917"/>
                </a:solidFill>
                <a:latin typeface="Times New Roman" panose="02020603050405020304" pitchFamily="18" charset="0"/>
                <a:ea typeface="宋体" panose="02010600030101010101" pitchFamily="2" charset="-122"/>
              </a:rPr>
              <a:t>                          </a:t>
            </a:r>
            <a:br>
              <a:rPr lang="zh-CN" altLang="en-US" dirty="0">
                <a:solidFill>
                  <a:srgbClr val="282917"/>
                </a:solidFill>
                <a:latin typeface="Times New Roman" panose="02020603050405020304" pitchFamily="18" charset="0"/>
                <a:ea typeface="宋体" panose="02010600030101010101" pitchFamily="2" charset="-122"/>
              </a:rPr>
            </a:br>
            <a:r>
              <a:rPr lang="zh-CN" altLang="en-US" sz="2400" dirty="0">
                <a:solidFill>
                  <a:srgbClr val="282917"/>
                </a:solidFill>
                <a:latin typeface="Times New Roman" panose="02020603050405020304" pitchFamily="18" charset="0"/>
                <a:ea typeface="宋体" panose="02010600030101010101" pitchFamily="2" charset="-122"/>
              </a:rPr>
              <a:t>1. A sample of company profile. </a:t>
            </a:r>
            <a:br>
              <a:rPr lang="zh-CN" altLang="en-US" sz="2400" dirty="0">
                <a:solidFill>
                  <a:srgbClr val="282917"/>
                </a:solidFill>
                <a:latin typeface="Times New Roman" panose="02020603050405020304" pitchFamily="18" charset="0"/>
                <a:ea typeface="宋体" panose="02010600030101010101" pitchFamily="2" charset="-122"/>
              </a:rPr>
            </a:br>
            <a:endParaRPr lang="zh-CN" altLang="en-US" sz="2400" dirty="0">
              <a:solidFill>
                <a:srgbClr val="282917"/>
              </a:solidFill>
              <a:latin typeface="Times New Roman" panose="02020603050405020304" pitchFamily="18" charset="0"/>
              <a:ea typeface="宋体" panose="02010600030101010101" pitchFamily="2" charset="-122"/>
            </a:endParaRPr>
          </a:p>
        </p:txBody>
      </p:sp>
      <p:sp>
        <p:nvSpPr>
          <p:cNvPr id="34819" name="内容占位符 2"/>
          <p:cNvSpPr>
            <a:spLocks noGrp="1"/>
          </p:cNvSpPr>
          <p:nvPr>
            <p:ph idx="4294967295"/>
          </p:nvPr>
        </p:nvSpPr>
        <p:spPr>
          <a:xfrm>
            <a:off x="838200" y="1209675"/>
            <a:ext cx="7961313" cy="5314950"/>
          </a:xfrm>
        </p:spPr>
        <p:txBody>
          <a:bodyPr vert="horz" wrap="square" lIns="91440" tIns="45720" rIns="91440" bIns="45720" anchor="t" anchorCtr="0"/>
          <a:lstStyle/>
          <a:p>
            <a:pPr algn="ctr" latinLnBrk="0">
              <a:buNone/>
            </a:pPr>
            <a:r>
              <a:rPr lang="zh-CN" altLang="en-US" sz="2000" b="1" dirty="0">
                <a:solidFill>
                  <a:srgbClr val="282917"/>
                </a:solidFill>
                <a:latin typeface="Times New Roman" panose="02020603050405020304" pitchFamily="18" charset="0"/>
                <a:ea typeface="宋体" panose="02010600030101010101" pitchFamily="2" charset="-122"/>
              </a:rPr>
              <a:t>Ford Motor Company</a:t>
            </a:r>
            <a:endParaRPr lang="zh-CN" altLang="en-US" sz="2000" b="1"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Ford Motor Company is a multinational enterprise（跨国企业） with active manufacturing, assembly and sales affiliates（销售分支机构）in 29 countries, employing an average of 427,000 people worldwide. Ford products are now sold in nearly 200 countries and territories by a global network of some 14,000 dealers.</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For 16 consecutive years, Ford has sold more cars and trucks outside North America than any other US-based vehicle manufactures（汽车制造商）. Ford is the second largest vehicles manufacture in the world. It has taken US truck market leadership（市场领导地位）in 10 of the past 13 years. In addition to producing passenger cars and light, medium, heavy and extra heavy trucks, farm and industrial tractors, industrial engines, construction machinery（建筑机械）and plastics, Ford Companies are established in finance, insurance, automotive replacement parts, electronics, communications, space technology, military weaponry （军事武器）and land development.</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a:t>
            </a: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arn(inVertical)">
                                      <p:cBhvr>
                                        <p:cTn id="7" dur="1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1055688" y="530225"/>
            <a:ext cx="7958137" cy="546100"/>
          </a:xfrm>
        </p:spPr>
        <p:txBody>
          <a:bodyPr vert="horz" wrap="square" lIns="91440" tIns="45720" rIns="91440" bIns="45720" anchor="ctr" anchorCtr="0"/>
          <a:lstStyle/>
          <a:p>
            <a:pPr latinLnBrk="0"/>
            <a:r>
              <a:rPr lang="zh-CN" altLang="en-US" sz="2400" dirty="0">
                <a:solidFill>
                  <a:srgbClr val="282917"/>
                </a:solidFill>
                <a:latin typeface="Times New Roman" panose="02020603050405020304" pitchFamily="18" charset="0"/>
                <a:ea typeface="宋体" panose="02010600030101010101" pitchFamily="2" charset="-122"/>
              </a:rPr>
              <a:t>1. A sample of company profile.</a:t>
            </a:r>
            <a:br>
              <a:rPr lang="zh-CN" altLang="en-US" sz="2400" dirty="0">
                <a:solidFill>
                  <a:srgbClr val="282917"/>
                </a:solidFill>
                <a:latin typeface="Times New Roman" panose="02020603050405020304" pitchFamily="18" charset="0"/>
                <a:ea typeface="宋体" panose="02010600030101010101" pitchFamily="2" charset="-122"/>
              </a:rPr>
            </a:br>
            <a:endParaRPr lang="zh-CN" altLang="en-US" sz="2400" dirty="0">
              <a:solidFill>
                <a:srgbClr val="282917"/>
              </a:solidFill>
              <a:latin typeface="Times New Roman" panose="02020603050405020304" pitchFamily="18" charset="0"/>
              <a:ea typeface="宋体" panose="02010600030101010101" pitchFamily="2" charset="-122"/>
            </a:endParaRPr>
          </a:p>
        </p:txBody>
      </p:sp>
      <p:sp>
        <p:nvSpPr>
          <p:cNvPr id="35843" name="内容占位符 2"/>
          <p:cNvSpPr>
            <a:spLocks noGrp="1"/>
          </p:cNvSpPr>
          <p:nvPr>
            <p:ph idx="4294967295"/>
          </p:nvPr>
        </p:nvSpPr>
        <p:spPr>
          <a:xfrm>
            <a:off x="1000125" y="1016000"/>
            <a:ext cx="7961313" cy="5360988"/>
          </a:xfrm>
        </p:spPr>
        <p:txBody>
          <a:bodyPr vert="horz" wrap="square" lIns="91440" tIns="45720" rIns="91440" bIns="45720" anchor="t" anchorCtr="0"/>
          <a:lstStyle/>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Ford’s worldwide automotive manufacturing and marketing business is grouped into five principal regions（主要地区）; that is North America, Europe, Latin America, Asia-Pacific, and Mid-East and Africa. It’s another organization-trade development operations-is largely engaged in development new business.    </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arn(inVertical)">
                                      <p:cBhvr>
                                        <p:cTn id="7"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ea typeface="宋体" panose="02010600030101010101" pitchFamily="2" charset="-122"/>
              </a:rPr>
              <a:t>2. A sample of company profile.</a:t>
            </a:r>
            <a:endParaRPr lang="zh-CN" altLang="en-US" dirty="0">
              <a:ea typeface="宋体" panose="02010600030101010101" pitchFamily="2" charset="-122"/>
            </a:endParaRPr>
          </a:p>
        </p:txBody>
      </p:sp>
      <p:sp>
        <p:nvSpPr>
          <p:cNvPr id="36867" name="内容占位符 2"/>
          <p:cNvSpPr>
            <a:spLocks noGrp="1"/>
          </p:cNvSpPr>
          <p:nvPr>
            <p:ph idx="4294967295"/>
          </p:nvPr>
        </p:nvSpPr>
        <p:spPr>
          <a:xfrm>
            <a:off x="795655" y="1076325"/>
            <a:ext cx="7961630" cy="5581650"/>
          </a:xfrm>
        </p:spPr>
        <p:txBody>
          <a:bodyPr vert="horz" wrap="square" lIns="91440" tIns="45720" rIns="91440" bIns="45720" anchor="t" anchorCtr="0"/>
          <a:lstStyle/>
          <a:p>
            <a:pPr algn="ctr" latinLnBrk="0">
              <a:buNone/>
            </a:pPr>
            <a:r>
              <a:rPr lang="zh-CN" altLang="en-US" sz="2000" dirty="0">
                <a:solidFill>
                  <a:srgbClr val="282917"/>
                </a:solidFill>
                <a:latin typeface="Times New Roman" panose="02020603050405020304" pitchFamily="18" charset="0"/>
                <a:ea typeface="黑体" panose="02010600030101010101" pitchFamily="49" charset="-122"/>
              </a:rPr>
              <a:t>MAiS Information System Inc.</a:t>
            </a: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r>
              <a:rPr lang="zh-CN" altLang="en-US" sz="2000" dirty="0">
                <a:solidFill>
                  <a:srgbClr val="282917"/>
                </a:solidFill>
                <a:latin typeface="Times New Roman" panose="02020603050405020304" pitchFamily="18" charset="0"/>
                <a:ea typeface="黑体" panose="02010600030101010101" pitchFamily="49" charset="-122"/>
              </a:rPr>
              <a:t>             MAiS is an international PMS (property management system) </a:t>
            </a:r>
            <a:r>
              <a:rPr lang="zh-CN" altLang="en-US" sz="2000" dirty="0">
                <a:solidFill>
                  <a:srgbClr val="282917"/>
                </a:solidFill>
                <a:latin typeface="宋体" panose="02010600030101010101" pitchFamily="2" charset="-122"/>
                <a:ea typeface="宋体" panose="02010600030101010101" pitchFamily="2" charset="-122"/>
              </a:rPr>
              <a:t>（物业管理系统）</a:t>
            </a:r>
            <a:r>
              <a:rPr lang="zh-CN" altLang="en-US" sz="2000" dirty="0">
                <a:solidFill>
                  <a:srgbClr val="282917"/>
                </a:solidFill>
                <a:latin typeface="Times New Roman" panose="02020603050405020304" pitchFamily="18" charset="0"/>
                <a:ea typeface="黑体" panose="02010600030101010101" pitchFamily="49" charset="-122"/>
              </a:rPr>
              <a:t>solution provider specialized in the hospitality industry. MAiS team consists of hotel specialists and consultants with more than 10 years of world-wide experience in hospitality sphere</a:t>
            </a:r>
            <a:r>
              <a:rPr lang="zh-CN" altLang="en-US" sz="2000" dirty="0">
                <a:solidFill>
                  <a:srgbClr val="282917"/>
                </a:solidFill>
                <a:latin typeface="宋体" panose="02010600030101010101" pitchFamily="2" charset="-122"/>
                <a:ea typeface="宋体" panose="02010600030101010101" pitchFamily="2" charset="-122"/>
              </a:rPr>
              <a:t>（酒店领域）</a:t>
            </a:r>
            <a:r>
              <a:rPr lang="zh-CN" altLang="en-US" sz="2000" dirty="0">
                <a:solidFill>
                  <a:srgbClr val="282917"/>
                </a:solidFill>
                <a:latin typeface="Times New Roman" panose="02020603050405020304" pitchFamily="18" charset="0"/>
                <a:ea typeface="黑体" panose="02010600030101010101" pitchFamily="49" charset="-122"/>
              </a:rPr>
              <a:t>, as well as with technical and technological know-how</a:t>
            </a:r>
            <a:r>
              <a:rPr lang="zh-CN" altLang="en-US" sz="2000" dirty="0">
                <a:solidFill>
                  <a:srgbClr val="282917"/>
                </a:solidFill>
                <a:latin typeface="宋体" panose="02010600030101010101" pitchFamily="2" charset="-122"/>
                <a:ea typeface="宋体" panose="02010600030101010101" pitchFamily="2" charset="-122"/>
              </a:rPr>
              <a:t>（专业技术知识）</a:t>
            </a:r>
            <a:r>
              <a:rPr lang="zh-CN" altLang="en-US" sz="2000" dirty="0">
                <a:solidFill>
                  <a:srgbClr val="282917"/>
                </a:solidFill>
                <a:latin typeface="Times New Roman" panose="02020603050405020304" pitchFamily="18" charset="0"/>
                <a:ea typeface="黑体" panose="02010600030101010101" pitchFamily="49" charset="-122"/>
              </a:rPr>
              <a:t>. We are dedicated to provide our customers with the latest techonology solutions and adapt it to their changing needs in today’s demanding market.</a:t>
            </a: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r>
              <a:rPr lang="zh-CN" altLang="en-US" sz="2000" dirty="0">
                <a:solidFill>
                  <a:srgbClr val="282917"/>
                </a:solidFill>
                <a:latin typeface="Times New Roman" panose="02020603050405020304" pitchFamily="18" charset="0"/>
                <a:ea typeface="黑体" panose="02010600030101010101" pitchFamily="49" charset="-122"/>
              </a:rPr>
              <a:t>            In 1998, we developed the hotel management system “Fidelity”</a:t>
            </a: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r>
              <a:rPr lang="zh-CN" altLang="en-US" sz="2000" dirty="0">
                <a:solidFill>
                  <a:srgbClr val="282917"/>
                </a:solidFill>
                <a:latin typeface="宋体" panose="02010600030101010101" pitchFamily="2" charset="-122"/>
                <a:ea typeface="宋体" panose="02010600030101010101" pitchFamily="2" charset="-122"/>
              </a:rPr>
              <a:t>（酒店管理系统）</a:t>
            </a:r>
            <a:r>
              <a:rPr lang="zh-CN" altLang="en-US" sz="2000" dirty="0">
                <a:solidFill>
                  <a:srgbClr val="282917"/>
                </a:solidFill>
                <a:latin typeface="Times New Roman" panose="02020603050405020304" pitchFamily="18" charset="0"/>
                <a:ea typeface="黑体" panose="02010600030101010101" pitchFamily="49" charset="-122"/>
              </a:rPr>
              <a:t>, which supports business processes of a hotel and other hospitality companies for a number of business organizations throughout Europe.</a:t>
            </a: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r>
              <a:rPr lang="zh-CN" altLang="en-US" sz="2000" dirty="0">
                <a:solidFill>
                  <a:srgbClr val="282917"/>
                </a:solidFill>
                <a:latin typeface="Times New Roman" panose="02020603050405020304" pitchFamily="18" charset="0"/>
                <a:ea typeface="黑体" panose="02010600030101010101" pitchFamily="49" charset="-122"/>
              </a:rPr>
              <a:t>            Fiedelity team has an extensive experience in the hotel industry with more than 10 years of developing and implementing a number of systems and training people world-wide. Our solution is flexible to meet the needs of varied hotel management structures. </a:t>
            </a: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endParaRPr lang="zh-CN" altLang="en-US" sz="2000" dirty="0">
              <a:solidFill>
                <a:srgbClr val="282917"/>
              </a:solidFill>
              <a:latin typeface="Times New Roman" panose="02020603050405020304" pitchFamily="18" charset="0"/>
              <a:ea typeface="黑体" panose="02010600030101010101" pitchFamily="49" charset="-122"/>
            </a:endParaRPr>
          </a:p>
          <a:p>
            <a:pPr algn="just" latinLnBrk="0">
              <a:buNone/>
            </a:pPr>
            <a:endParaRPr lang="zh-CN" altLang="en-US" sz="2000" dirty="0">
              <a:solidFill>
                <a:srgbClr val="282917"/>
              </a:solidFill>
              <a:latin typeface="Times New Roman" panose="02020603050405020304" pitchFamily="18" charset="0"/>
              <a:ea typeface="黑体" panose="02010600030101010101" pitchFamily="49" charset="-122"/>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1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6111"/>
          <p:cNvGrpSpPr/>
          <p:nvPr/>
        </p:nvGrpSpPr>
        <p:grpSpPr>
          <a:xfrm>
            <a:off x="5932488" y="5632450"/>
            <a:ext cx="669925" cy="654050"/>
            <a:chOff x="0" y="0"/>
            <a:chExt cx="515" cy="505"/>
          </a:xfrm>
        </p:grpSpPr>
        <p:sp>
          <p:nvSpPr>
            <p:cNvPr id="38915"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7899"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 name="组合 26114"/>
          <p:cNvGrpSpPr/>
          <p:nvPr/>
        </p:nvGrpSpPr>
        <p:grpSpPr>
          <a:xfrm>
            <a:off x="7323138" y="5181600"/>
            <a:ext cx="349250" cy="339725"/>
            <a:chOff x="0" y="0"/>
            <a:chExt cx="515" cy="505"/>
          </a:xfrm>
        </p:grpSpPr>
        <p:sp>
          <p:nvSpPr>
            <p:cNvPr id="38918"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eaLnBrk="0" hangingPunct="0">
                <a:defRPr b="1">
                  <a:solidFill>
                    <a:schemeClr val="tx1"/>
                  </a:solidFill>
                  <a:latin typeface="Arial" panose="020B0604020202020204" pitchFamily="34" charset="0"/>
                  <a:ea typeface="宋体" panose="02010600030101010101" pitchFamily="2" charset="-122"/>
                </a:defRPr>
              </a:lvl2pPr>
              <a:lvl3pPr eaLnBrk="0" hangingPunct="0">
                <a:defRPr b="1">
                  <a:solidFill>
                    <a:schemeClr val="tx1"/>
                  </a:solidFill>
                  <a:latin typeface="Arial" panose="020B0604020202020204" pitchFamily="34" charset="0"/>
                  <a:ea typeface="宋体" panose="02010600030101010101" pitchFamily="2" charset="-122"/>
                </a:defRPr>
              </a:lvl3pPr>
              <a:lvl4pPr eaLnBrk="0" hangingPunct="0">
                <a:defRPr b="1">
                  <a:solidFill>
                    <a:schemeClr val="tx1"/>
                  </a:solidFill>
                  <a:latin typeface="Arial" panose="020B0604020202020204" pitchFamily="34" charset="0"/>
                  <a:ea typeface="宋体" panose="02010600030101010101" pitchFamily="2" charset="-122"/>
                </a:defRPr>
              </a:lvl4pPr>
              <a:lvl5pPr eaLnBrk="0" hangingPunct="0">
                <a:defRPr b="1">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7897"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38920" name="椭圆 26117"/>
          <p:cNvSpPr>
            <a:spLocks noChangeArrowheads="1"/>
          </p:cNvSpPr>
          <p:nvPr/>
        </p:nvSpPr>
        <p:spPr bwMode="auto">
          <a:xfrm>
            <a:off x="3862388" y="5168900"/>
            <a:ext cx="1082675" cy="1071563"/>
          </a:xfrm>
          <a:prstGeom prst="ellipse">
            <a:avLst/>
          </a:prstGeom>
          <a:blipFill dpi="0" rotWithShape="1">
            <a:blip r:embed="rId3" cstate="print"/>
            <a:srcRect/>
            <a:stretch>
              <a:fillRect/>
            </a:stretch>
          </a:blipFill>
          <a:ln w="28575">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21" name="椭圆 26118"/>
          <p:cNvSpPr>
            <a:spLocks noChangeArrowheads="1"/>
          </p:cNvSpPr>
          <p:nvPr/>
        </p:nvSpPr>
        <p:spPr bwMode="auto">
          <a:xfrm>
            <a:off x="0" y="400050"/>
            <a:ext cx="2609850" cy="2624138"/>
          </a:xfrm>
          <a:prstGeom prst="ellipse">
            <a:avLst/>
          </a:prstGeom>
          <a:blipFill dpi="0" rotWithShape="1">
            <a:blip r:embed="rId4" cstate="print"/>
            <a:srcRect/>
            <a:stretch>
              <a:fillRect/>
            </a:stretch>
          </a:blipFill>
          <a:ln w="76200">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22" name="椭圆 26119"/>
          <p:cNvSpPr>
            <a:spLocks noChangeArrowheads="1"/>
          </p:cNvSpPr>
          <p:nvPr/>
        </p:nvSpPr>
        <p:spPr bwMode="auto">
          <a:xfrm>
            <a:off x="1428750" y="3671888"/>
            <a:ext cx="1911350" cy="1892300"/>
          </a:xfrm>
          <a:prstGeom prst="ellipse">
            <a:avLst/>
          </a:prstGeom>
          <a:blipFill dpi="0" rotWithShape="1">
            <a:blip r:embed="rId5" cstate="print"/>
            <a:srcRect/>
            <a:stretch>
              <a:fillRect/>
            </a:stretch>
          </a:blipFill>
          <a:ln w="57150">
            <a:solidFill>
              <a:schemeClr val="bg1">
                <a:alpha val="70195"/>
              </a:schemeClr>
            </a:solidFill>
            <a:bevel/>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5" name="TextBox 13"/>
          <p:cNvSpPr txBox="1"/>
          <p:nvPr/>
        </p:nvSpPr>
        <p:spPr>
          <a:xfrm>
            <a:off x="2595563" y="2605723"/>
            <a:ext cx="6548437" cy="2306955"/>
          </a:xfrm>
          <a:prstGeom prst="rect">
            <a:avLst/>
          </a:prstGeom>
          <a:noFill/>
          <a:ln w="9525">
            <a:noFill/>
          </a:ln>
        </p:spPr>
        <p:txBody>
          <a:bodyPr>
            <a:spAutoFit/>
          </a:bodyPr>
          <a:lstStyle/>
          <a:p>
            <a:pPr eaLnBrk="1" hangingPunct="1"/>
            <a:r>
              <a:rPr lang="en-US" altLang="zh-CN" sz="3600" dirty="0">
                <a:solidFill>
                  <a:srgbClr val="282917"/>
                </a:solidFill>
                <a:latin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endParaRPr>
          </a:p>
          <a:p>
            <a:pPr eaLnBrk="1" hangingPunct="1"/>
            <a:r>
              <a:rPr lang="en-US" altLang="zh-CN" sz="3600" dirty="0">
                <a:solidFill>
                  <a:srgbClr val="282917"/>
                </a:solidFill>
                <a:latin typeface="Times New Roman" panose="02020603050405020304" pitchFamily="18" charset="0"/>
              </a:rPr>
              <a:t>                          </a:t>
            </a:r>
            <a:r>
              <a:rPr lang="zh-CN" altLang="en-US" sz="3600" dirty="0">
                <a:solidFill>
                  <a:srgbClr val="282917"/>
                </a:solidFill>
                <a:latin typeface="Times New Roman" panose="02020603050405020304" pitchFamily="18" charset="0"/>
              </a:rPr>
              <a:t>谢谢观赏！</a:t>
            </a:r>
            <a:endParaRPr lang="en-US" altLang="zh-CN" sz="3600" dirty="0">
              <a:solidFill>
                <a:srgbClr val="282917"/>
              </a:solidFill>
              <a:latin typeface="Times New Roman" panose="02020603050405020304" pitchFamily="18" charset="0"/>
            </a:endParaRPr>
          </a:p>
          <a:p>
            <a:pPr eaLnBrk="1" hangingPunct="1"/>
            <a:r>
              <a:rPr lang="en-US" altLang="zh-CN" sz="3600" dirty="0">
                <a:solidFill>
                  <a:srgbClr val="282917"/>
                </a:solidFill>
                <a:latin typeface="Times New Roman" panose="02020603050405020304" pitchFamily="18" charset="0"/>
              </a:rPr>
              <a:t>            </a:t>
            </a:r>
            <a:endParaRPr lang="en-US" altLang="zh-CN" sz="3600" dirty="0">
              <a:solidFill>
                <a:srgbClr val="282917"/>
              </a:solidFill>
              <a:latin typeface="Times New Roman" panose="02020603050405020304" pitchFamily="18" charset="0"/>
            </a:endParaRPr>
          </a:p>
          <a:p>
            <a:pPr eaLnBrk="1" hangingPunct="1"/>
            <a:r>
              <a:rPr lang="en-US" altLang="zh-CN" sz="3600" dirty="0">
                <a:solidFill>
                  <a:srgbClr val="282917"/>
                </a:solidFill>
                <a:latin typeface="Times New Roman" panose="02020603050405020304" pitchFamily="18" charset="0"/>
              </a:rPr>
              <a:t>                    </a:t>
            </a:r>
            <a:endParaRPr lang="zh-CN" altLang="en-US" sz="2400" dirty="0">
              <a:solidFill>
                <a:srgbClr val="282917"/>
              </a:solidFill>
              <a:latin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2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
                                        </p:tgtEl>
                                        <p:attrNameLst>
                                          <p:attrName>ppt_x</p:attrName>
                                          <p:attrName>ppt_y</p:attrName>
                                        </p:attrNameLst>
                                      </p:cBhvr>
                                      <p:rCtr x="-369900" y="550000"/>
                                    </p:animMotion>
                                  </p:childTnLst>
                                </p:cTn>
                              </p:par>
                              <p:par>
                                <p:cTn id="12" presetID="10" presetClass="entr" presetSubtype="0" fill="hold" nodeType="withEffect">
                                  <p:stCondLst>
                                    <p:cond delay="280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3"/>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38920"/>
                                        </p:tgtEl>
                                        <p:attrNameLst>
                                          <p:attrName>style.visibility</p:attrName>
                                        </p:attrNameLst>
                                      </p:cBhvr>
                                      <p:to>
                                        <p:strVal val="visible"/>
                                      </p:to>
                                    </p:set>
                                    <p:animEffect transition="in" filter="fade">
                                      <p:cBhvr>
                                        <p:cTn id="22" dur="1000"/>
                                        <p:tgtEl>
                                          <p:spTgt spid="38920"/>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38922"/>
                                        </p:tgtEl>
                                        <p:attrNameLst>
                                          <p:attrName>style.visibility</p:attrName>
                                        </p:attrNameLst>
                                      </p:cBhvr>
                                      <p:to>
                                        <p:strVal val="visible"/>
                                      </p:to>
                                    </p:set>
                                    <p:animEffect transition="in" filter="fade">
                                      <p:cBhvr>
                                        <p:cTn id="26" dur="1000"/>
                                        <p:tgtEl>
                                          <p:spTgt spid="38922"/>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38921"/>
                                        </p:tgtEl>
                                        <p:attrNameLst>
                                          <p:attrName>style.visibility</p:attrName>
                                        </p:attrNameLst>
                                      </p:cBhvr>
                                      <p:to>
                                        <p:strVal val="visible"/>
                                      </p:to>
                                    </p:set>
                                    <p:animEffect transition="in" filter="fade">
                                      <p:cBhvr>
                                        <p:cTn id="30" dur="10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4294967295"/>
          </p:nvPr>
        </p:nvSpPr>
        <p:spPr>
          <a:xfrm>
            <a:off x="1076325" y="1062038"/>
            <a:ext cx="7580313" cy="5530850"/>
          </a:xfrm>
        </p:spPr>
        <p:txBody>
          <a:bodyPr vert="horz" wrap="square" lIns="91440" tIns="45720" rIns="91440" bIns="45720" anchor="t" anchorCtr="0"/>
          <a:lstStyle/>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a:t>
            </a:r>
            <a:r>
              <a:rPr lang="en-US" altLang="zh-CN" sz="2000" dirty="0" smtClean="0">
                <a:solidFill>
                  <a:srgbClr val="282917"/>
                </a:solidFill>
                <a:latin typeface="Times New Roman" panose="02020603050405020304" pitchFamily="18" charset="0"/>
                <a:ea typeface="宋体" panose="02010600030101010101" pitchFamily="2" charset="-122"/>
              </a:rPr>
              <a:t>Application of company profiles (</a:t>
            </a:r>
            <a:r>
              <a:rPr lang="zh-CN" altLang="en-US" sz="2000" dirty="0" smtClean="0">
                <a:solidFill>
                  <a:srgbClr val="282917"/>
                </a:solidFill>
                <a:latin typeface="Times New Roman" panose="02020603050405020304" pitchFamily="18" charset="0"/>
                <a:ea typeface="宋体" panose="02010600030101010101" pitchFamily="2" charset="-122"/>
              </a:rPr>
              <a:t>公司简介的应用</a:t>
            </a:r>
            <a:r>
              <a:rPr lang="en-US" altLang="zh-CN" sz="2000" dirty="0" smtClean="0">
                <a:solidFill>
                  <a:srgbClr val="282917"/>
                </a:solidFill>
                <a:latin typeface="Times New Roman" panose="02020603050405020304" pitchFamily="18" charset="0"/>
                <a:ea typeface="宋体" panose="02010600030101010101" pitchFamily="2" charset="-122"/>
              </a:rPr>
              <a:t>):</a:t>
            </a:r>
            <a:r>
              <a:rPr lang="zh-CN" altLang="en-US" sz="2000" dirty="0" smtClean="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A company profile can take different forms according to its intended goal. A company profile can be used for a bid, a professional website, a social network on the internet, a business plan, an article, a press release, a sales brochure, etc. Thus, a company profile can be an important form of advertisement. A well-known company profile is an effective way to introduce the business to the potential customers and other stakeholders, and eventually fulfill the marketing purpose. Most companies update their profiles at least once a year. They are often tailored for a specific use, such as the “About” page of their corporate website or printed-out materials when they attend trade fairs, product launches, exhibitions, business forum or a conference. </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4294967295"/>
          </p:nvPr>
        </p:nvSpPr>
        <p:spPr>
          <a:xfrm>
            <a:off x="1060450" y="1428750"/>
            <a:ext cx="7699375" cy="4587875"/>
          </a:xfrm>
        </p:spPr>
        <p:txBody>
          <a:bodyPr vert="horz" wrap="square" lIns="91440" tIns="45720" rIns="91440" bIns="45720" anchor="t" anchorCtr="0"/>
          <a:lstStyle/>
          <a:p>
            <a:pPr marL="0" indent="0" algn="just" latinLnBrk="0">
              <a:buNone/>
            </a:pPr>
            <a:r>
              <a:rPr lang="zh-CN" altLang="en-US" sz="2000" dirty="0">
                <a:solidFill>
                  <a:srgbClr val="282917"/>
                </a:solidFill>
                <a:latin typeface="Times New Roman" panose="02020603050405020304" pitchFamily="18" charset="0"/>
                <a:ea typeface="宋体" panose="02010600030101010101" pitchFamily="2" charset="-122"/>
              </a:rPr>
              <a:t>      The format of a company profile (公司简介的格式) Company profiles do not have a rigid format. It can vary with the nature of the business or where you are issuing the profile. Some common elements are as follows. </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algn="just" latinLnBrk="0"/>
            <a:r>
              <a:rPr lang="zh-CN" altLang="en-US" sz="2000" dirty="0">
                <a:solidFill>
                  <a:srgbClr val="282917"/>
                </a:solidFill>
                <a:latin typeface="Times New Roman" panose="02020603050405020304" pitchFamily="18" charset="0"/>
                <a:ea typeface="宋体" panose="02010600030101010101" pitchFamily="2" charset="-122"/>
              </a:rPr>
              <a:t>Introduction: It usually comes straight to the point. And it mainly introduces the business nature, history, location and reputation of the company.</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algn="just" latinLnBrk="0"/>
            <a:r>
              <a:rPr lang="zh-CN" altLang="en-US" sz="2000" dirty="0">
                <a:solidFill>
                  <a:srgbClr val="282917"/>
                </a:solidFill>
                <a:latin typeface="Times New Roman" panose="02020603050405020304" pitchFamily="18" charset="0"/>
                <a:ea typeface="宋体" panose="02010600030101010101" pitchFamily="2" charset="-122"/>
              </a:rPr>
              <a:t>Body: In this part, a company is introduced in these respects of: business scope, equipment, ranges of products, market, business contacts, strategic objectives, sales volume, etc. </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algn="just" latinLnBrk="0"/>
            <a:r>
              <a:rPr lang="zh-CN" altLang="en-US" sz="2000" dirty="0">
                <a:solidFill>
                  <a:srgbClr val="282917"/>
                </a:solidFill>
                <a:latin typeface="Times New Roman" panose="02020603050405020304" pitchFamily="18" charset="0"/>
                <a:ea typeface="宋体" panose="02010600030101010101" pitchFamily="2" charset="-122"/>
              </a:rPr>
              <a:t>Close: There is the last paragraph, even one sentence of the company profile. It is to express the goodwill and hope. Sometimes, this part can be omitted. </a:t>
            </a:r>
            <a:endParaRPr lang="zh-CN" altLang="en-US" sz="2000" dirty="0">
              <a:solidFill>
                <a:srgbClr val="282917"/>
              </a:solidFill>
              <a:latin typeface="Times New Roman" panose="02020603050405020304" pitchFamily="18" charset="0"/>
              <a:ea typeface="宋体" panose="02010600030101010101" pitchFamily="2" charset="-122"/>
            </a:endParaRPr>
          </a:p>
          <a:p>
            <a:pPr marL="0" indent="0"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49045" y="1305560"/>
            <a:ext cx="7196455" cy="4246245"/>
          </a:xfrm>
          <a:prstGeom prst="rect">
            <a:avLst/>
          </a:prstGeom>
          <a:noFill/>
          <a:ln w="9525">
            <a:noFill/>
          </a:ln>
        </p:spPr>
        <p:txBody>
          <a:bodyPr wrap="square">
            <a:spAutoFit/>
          </a:bodyPr>
          <a:p>
            <a:pPr indent="269875" algn="just"/>
            <a:r>
              <a:rPr lang="en-US" sz="1800">
                <a:latin typeface="Times New Roman" panose="02020603050405020304" pitchFamily="18" charset="0"/>
              </a:rPr>
              <a:t>Tips for writing company profiles </a:t>
            </a:r>
            <a:r>
              <a:rPr lang="en-US" sz="1800" b="0">
                <a:latin typeface="Times New Roman" panose="02020603050405020304" pitchFamily="18" charset="0"/>
              </a:rPr>
              <a:t>(</a:t>
            </a:r>
            <a:r>
              <a:rPr lang="zh-CN" sz="1800" b="0">
                <a:ea typeface="宋体" panose="02010600030101010101" pitchFamily="2" charset="-122"/>
              </a:rPr>
              <a:t>公司简介写作技巧</a:t>
            </a:r>
            <a:r>
              <a:rPr lang="en-US" sz="1800" b="0">
                <a:latin typeface="Times New Roman" panose="02020603050405020304" pitchFamily="18" charset="0"/>
              </a:rPr>
              <a:t>):</a:t>
            </a:r>
            <a:r>
              <a:rPr lang="en-US" sz="1800" b="0">
                <a:latin typeface="Wingdings" panose="05000000000000000000" charset="0"/>
              </a:rPr>
              <a:t> l</a:t>
            </a:r>
            <a:r>
              <a:rPr lang="en-US" sz="1800" b="0">
                <a:latin typeface="Times New Roman" panose="02020603050405020304" pitchFamily="18" charset="0"/>
              </a:rPr>
              <a:t>  Identify the profile’s purpose. Before you put pen to paper, it’s vital to identify the profile’s purpose, you can adapt it at a later stage if needed. Consider where to put your company profiles, company websites, trade portfolios or investment plans, then you can write it more effectively.</a:t>
            </a:r>
            <a:r>
              <a:rPr lang="en-US" sz="1800" b="0">
                <a:latin typeface="Wingdings" panose="05000000000000000000" charset="0"/>
              </a:rPr>
              <a:t> l</a:t>
            </a:r>
            <a:r>
              <a:rPr lang="en-US" sz="1800" b="0">
                <a:latin typeface="Times New Roman" panose="02020603050405020304" pitchFamily="18" charset="0"/>
              </a:rPr>
              <a:t>  Decide on a style. After you’ve established what kind of tone you should set for your profile, you will present this information. Do you want a typical style broken down by different sections, or do you want it presented in the form of a timeline? Some companies even choose to tell their story through a more visual approach, like Philips.</a:t>
            </a:r>
            <a:r>
              <a:rPr lang="en-US" sz="1800" b="0">
                <a:latin typeface="Wingdings" panose="05000000000000000000" charset="0"/>
              </a:rPr>
              <a:t> l</a:t>
            </a:r>
            <a:r>
              <a:rPr lang="en-US" sz="1800" b="0">
                <a:latin typeface="Times New Roman" panose="02020603050405020304" pitchFamily="18" charset="0"/>
              </a:rPr>
              <a:t>  Outline your mission statement. Write an appealing statement about your business’s values, ethos and niche. You need to inform your readers what you offer and how you plan to grow as a business, essentially telling them why they should choose you over a competitor.</a:t>
            </a:r>
            <a:r>
              <a:rPr lang="en-US" sz="1800" b="0">
                <a:latin typeface="宋体" panose="02010600030101010101" pitchFamily="2" charset="-122"/>
              </a:rPr>
              <a:t> </a:t>
            </a:r>
            <a:r>
              <a:rPr lang="en-US" sz="1800" b="0">
                <a:latin typeface="Times New Roman" panose="02020603050405020304" pitchFamily="18" charset="0"/>
              </a:rPr>
              <a:t>Use your portfolio of brands to differentiate your content, products and services.</a:t>
            </a:r>
            <a:endParaRPr lang="en-US" altLang="en-US" sz="1800" b="0">
              <a:latin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23670" y="1028700"/>
            <a:ext cx="6992620" cy="4799965"/>
          </a:xfrm>
          <a:prstGeom prst="rect">
            <a:avLst/>
          </a:prstGeom>
          <a:noFill/>
          <a:ln w="9525">
            <a:noFill/>
          </a:ln>
        </p:spPr>
        <p:txBody>
          <a:bodyPr wrap="square">
            <a:spAutoFit/>
          </a:bodyPr>
          <a:p>
            <a:pPr indent="269875" algn="just"/>
            <a:r>
              <a:rPr lang="en-US" sz="1800" b="0">
                <a:latin typeface="Wingdings" panose="05000000000000000000" charset="0"/>
              </a:rPr>
              <a:t>l</a:t>
            </a:r>
            <a:r>
              <a:rPr lang="en-US" sz="1800" b="0">
                <a:latin typeface="Times New Roman" panose="02020603050405020304" pitchFamily="18" charset="0"/>
              </a:rPr>
              <a:t>  Write the company history in chronological order. Make sure that it flows and that it makes sense to the reader.</a:t>
            </a:r>
            <a:r>
              <a:rPr lang="en-US" sz="1800" b="0">
                <a:latin typeface="宋体" panose="02010600030101010101" pitchFamily="2" charset="-122"/>
              </a:rPr>
              <a:t> </a:t>
            </a:r>
            <a:r>
              <a:rPr lang="en-US" sz="1800" b="0">
                <a:latin typeface="Times New Roman" panose="02020603050405020304" pitchFamily="18" charset="0"/>
              </a:rPr>
              <a:t>List key achievements to show how your company got to where it is today. If you’re a small business, you can write information about the establishment and development of the brand.</a:t>
            </a:r>
            <a:r>
              <a:rPr lang="en-US" sz="1800" b="0">
                <a:latin typeface="Wingdings" panose="05000000000000000000" charset="0"/>
              </a:rPr>
              <a:t> l</a:t>
            </a:r>
            <a:r>
              <a:rPr lang="en-US" sz="1800" b="0">
                <a:latin typeface="Times New Roman" panose="02020603050405020304" pitchFamily="18" charset="0"/>
              </a:rPr>
              <a:t>  Tell a story. When you’re trying to encourage people to pay attention to your business, you need to create a captivating story. It’s no use simply listing dates and figures; you need to make sure your reader is on board while walking them through your company’s story.</a:t>
            </a:r>
            <a:r>
              <a:rPr lang="en-US" sz="1800" b="0">
                <a:latin typeface="Wingdings" panose="05000000000000000000" charset="0"/>
              </a:rPr>
              <a:t> l</a:t>
            </a:r>
            <a:r>
              <a:rPr lang="en-US" sz="1800" b="0">
                <a:latin typeface="Times New Roman" panose="02020603050405020304" pitchFamily="18" charset="0"/>
              </a:rPr>
              <a:t>  Keep a consistent format throughout. Ensure your format is consistent. Use the same font and size within the body of your text and your headers. Don’t overpower your profile with irrelevant visuals and funky colours. Stick to those that are in line with the rest of your brand.</a:t>
            </a:r>
            <a:r>
              <a:rPr lang="en-US" sz="1800" b="0">
                <a:latin typeface="Wingdings" panose="05000000000000000000" charset="0"/>
              </a:rPr>
              <a:t> l</a:t>
            </a:r>
            <a:r>
              <a:rPr lang="en-US" sz="1800" b="0">
                <a:latin typeface="Times New Roman" panose="02020603050405020304" pitchFamily="18" charset="0"/>
              </a:rPr>
              <a:t>  Include your contact information. Add some useful information of your company. If your company profile is to be used offline, be sure to include your address, telephone number, email and fax at the top of the document i</a:t>
            </a:r>
            <a:r>
              <a:rPr lang="en-US" sz="1800" b="0">
                <a:solidFill>
                  <a:schemeClr val="tx1"/>
                </a:solidFill>
                <a:latin typeface="Times New Roman" panose="02020603050405020304" pitchFamily="18" charset="0"/>
              </a:rPr>
              <a:t>f necessary.</a:t>
            </a:r>
            <a:endParaRPr lang="en-US" altLang="en-US" sz="1800" b="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4294967295"/>
          </p:nvPr>
        </p:nvSpPr>
        <p:spPr>
          <a:xfrm>
            <a:off x="1044575" y="0"/>
            <a:ext cx="7961630" cy="6554470"/>
          </a:xfrm>
        </p:spPr>
        <p:txBody>
          <a:bodyPr vert="horz" wrap="square" lIns="91440" tIns="45720" rIns="91440" bIns="45720" anchor="t" anchorCtr="0"/>
          <a:lstStyle/>
          <a:p>
            <a:pPr latinLnBrk="0">
              <a:buNone/>
            </a:pPr>
            <a:endParaRPr lang="zh-CN" altLang="en-US" sz="2400" b="1" i="1"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400" b="1" i="1" dirty="0">
                <a:solidFill>
                  <a:srgbClr val="282917"/>
                </a:solidFill>
                <a:latin typeface="Times New Roman" panose="02020603050405020304" pitchFamily="18" charset="0"/>
                <a:ea typeface="宋体" panose="02010600030101010101" pitchFamily="2" charset="-122"/>
              </a:rPr>
              <a:t>Task 1  </a:t>
            </a:r>
            <a:r>
              <a:rPr lang="zh-CN" altLang="en-US" sz="2400" b="1" dirty="0">
                <a:solidFill>
                  <a:srgbClr val="282917"/>
                </a:solidFill>
                <a:latin typeface="Times New Roman" panose="02020603050405020304" pitchFamily="18" charset="0"/>
                <a:ea typeface="宋体" panose="02010600030101010101" pitchFamily="2" charset="-122"/>
              </a:rPr>
              <a:t>Directions: Reading and Comprehension. </a:t>
            </a:r>
            <a:endParaRPr lang="zh-CN" altLang="en-US" sz="2400" b="1" dirty="0">
              <a:solidFill>
                <a:srgbClr val="FF0000"/>
              </a:solidFill>
              <a:latin typeface="Times New Roman" panose="02020603050405020304" pitchFamily="18" charset="0"/>
              <a:ea typeface="宋体" panose="02010600030101010101" pitchFamily="2" charset="-122"/>
            </a:endParaRPr>
          </a:p>
          <a:p>
            <a:pPr latinLnBrk="0">
              <a:buNone/>
            </a:pPr>
            <a:endParaRPr lang="zh-CN" altLang="en-US" sz="2000" dirty="0">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1. When writing an effective company profile, use ______statements that can be easily understood.</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A.strict</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B.  short and simple</a:t>
            </a:r>
            <a:r>
              <a:rPr lang="en-US" altLang="zh-CN" sz="2000" dirty="0">
                <a:solidFill>
                  <a:srgbClr val="282917"/>
                </a:solidFill>
                <a:latin typeface="Times New Roman" panose="02020603050405020304" pitchFamily="18" charset="0"/>
                <a:ea typeface="宋体" panose="02010600030101010101" pitchFamily="2" charset="-122"/>
              </a:rPr>
              <a:t>     C</a:t>
            </a:r>
            <a:r>
              <a:rPr lang="zh-CN" altLang="en-US" sz="2000" dirty="0">
                <a:solidFill>
                  <a:srgbClr val="282917"/>
                </a:solidFill>
                <a:latin typeface="Times New Roman" panose="02020603050405020304" pitchFamily="18" charset="0"/>
                <a:ea typeface="宋体" panose="02010600030101010101" pitchFamily="2" charset="-122"/>
              </a:rPr>
              <a:t>. complex</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 </a:t>
            </a:r>
            <a:r>
              <a:rPr lang="en-US" altLang="zh-CN" sz="2000" dirty="0">
                <a:solidFill>
                  <a:srgbClr val="282917"/>
                </a:solidFill>
                <a:latin typeface="Times New Roman" panose="02020603050405020304" pitchFamily="18" charset="0"/>
                <a:ea typeface="宋体" panose="02010600030101010101" pitchFamily="2" charset="-122"/>
              </a:rPr>
              <a:t>    D</a:t>
            </a:r>
            <a:r>
              <a:rPr lang="zh-CN" altLang="en-US" sz="2000" dirty="0">
                <a:solidFill>
                  <a:srgbClr val="282917"/>
                </a:solidFill>
                <a:latin typeface="Times New Roman" panose="02020603050405020304" pitchFamily="18" charset="0"/>
                <a:ea typeface="宋体" panose="02010600030101010101" pitchFamily="2" charset="-122"/>
              </a:rPr>
              <a:t>. long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chemeClr val="tx1"/>
                </a:solidFill>
                <a:latin typeface="Times New Roman" panose="02020603050405020304" pitchFamily="18" charset="0"/>
                <a:ea typeface="宋体" panose="02010600030101010101" pitchFamily="2" charset="-122"/>
              </a:rPr>
              <a:t>2. Which </a:t>
            </a:r>
            <a:r>
              <a:rPr lang="en-US" altLang="zh-CN" sz="2000" dirty="0">
                <a:solidFill>
                  <a:schemeClr val="tx1"/>
                </a:solidFill>
                <a:latin typeface="Times New Roman" panose="02020603050405020304" pitchFamily="18" charset="0"/>
                <a:ea typeface="宋体" panose="02010600030101010101" pitchFamily="2" charset="-122"/>
              </a:rPr>
              <a:t>is</a:t>
            </a:r>
            <a:r>
              <a:rPr lang="zh-CN" altLang="en-US" sz="2000" dirty="0">
                <a:solidFill>
                  <a:schemeClr val="tx1"/>
                </a:solidFill>
                <a:latin typeface="Times New Roman" panose="02020603050405020304" pitchFamily="18" charset="0"/>
                <a:ea typeface="宋体" panose="02010600030101010101" pitchFamily="2" charset="-122"/>
              </a:rPr>
              <a:t> </a:t>
            </a:r>
            <a:r>
              <a:rPr lang="en-US" altLang="zh-CN" sz="2000" dirty="0">
                <a:solidFill>
                  <a:schemeClr val="tx1"/>
                </a:solidFill>
                <a:latin typeface="Times New Roman" panose="02020603050405020304" pitchFamily="18" charset="0"/>
                <a:ea typeface="宋体" panose="02010600030101010101" pitchFamily="2" charset="-122"/>
              </a:rPr>
              <a:t>Not </a:t>
            </a:r>
            <a:r>
              <a:rPr lang="zh-CN" altLang="en-US" sz="2000" dirty="0">
                <a:solidFill>
                  <a:schemeClr val="tx1"/>
                </a:solidFill>
                <a:latin typeface="Times New Roman" panose="02020603050405020304" pitchFamily="18" charset="0"/>
                <a:ea typeface="宋体" panose="02010600030101010101" pitchFamily="2" charset="-122"/>
              </a:rPr>
              <a:t> </a:t>
            </a:r>
            <a:r>
              <a:rPr lang="en-US" altLang="zh-CN" sz="2000" dirty="0">
                <a:solidFill>
                  <a:schemeClr val="tx1"/>
                </a:solidFill>
                <a:latin typeface="Times New Roman" panose="02020603050405020304" pitchFamily="18" charset="0"/>
                <a:ea typeface="宋体" panose="02010600030101010101" pitchFamily="2" charset="-122"/>
              </a:rPr>
              <a:t>necessarily </a:t>
            </a:r>
            <a:r>
              <a:rPr lang="zh-CN" altLang="en-US" sz="2000" dirty="0">
                <a:solidFill>
                  <a:schemeClr val="tx1"/>
                </a:solidFill>
                <a:latin typeface="Times New Roman" panose="02020603050405020304" pitchFamily="18" charset="0"/>
                <a:ea typeface="宋体" panose="02010600030101010101" pitchFamily="2" charset="-122"/>
              </a:rPr>
              <a:t>included in the introduction of a company profile?</a:t>
            </a:r>
            <a:endParaRPr lang="zh-CN" altLang="en-US" sz="2000" dirty="0">
              <a:solidFill>
                <a:schemeClr val="tx1"/>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chemeClr val="tx1"/>
                </a:solidFill>
                <a:latin typeface="Times New Roman" panose="02020603050405020304" pitchFamily="18" charset="0"/>
                <a:ea typeface="宋体" panose="02010600030101010101" pitchFamily="2" charset="-122"/>
              </a:rPr>
              <a:t>    A. </a:t>
            </a:r>
            <a:r>
              <a:rPr lang="en-US" altLang="zh-CN" sz="2000" dirty="0">
                <a:solidFill>
                  <a:schemeClr val="tx1"/>
                </a:solidFill>
                <a:latin typeface="Times New Roman" panose="02020603050405020304" pitchFamily="18" charset="0"/>
                <a:ea typeface="宋体" panose="02010600030101010101" pitchFamily="2" charset="-122"/>
              </a:rPr>
              <a:t>C</a:t>
            </a:r>
            <a:r>
              <a:rPr lang="zh-CN" altLang="en-US" sz="2000" dirty="0">
                <a:solidFill>
                  <a:schemeClr val="tx1"/>
                </a:solidFill>
                <a:latin typeface="Times New Roman" panose="02020603050405020304" pitchFamily="18" charset="0"/>
                <a:ea typeface="宋体" panose="02010600030101010101" pitchFamily="2" charset="-122"/>
              </a:rPr>
              <a:t>ompany history </a:t>
            </a:r>
            <a:r>
              <a:rPr lang="en-US" altLang="zh-CN" sz="2000" dirty="0">
                <a:solidFill>
                  <a:schemeClr val="tx1"/>
                </a:solidFill>
                <a:latin typeface="Times New Roman" panose="02020603050405020304" pitchFamily="18" charset="0"/>
                <a:ea typeface="宋体" panose="02010600030101010101" pitchFamily="2" charset="-122"/>
              </a:rPr>
              <a:t>               </a:t>
            </a:r>
            <a:r>
              <a:rPr lang="zh-CN" altLang="en-US" sz="2000" dirty="0">
                <a:solidFill>
                  <a:schemeClr val="tx1"/>
                </a:solidFill>
                <a:latin typeface="Times New Roman" panose="02020603050405020304" pitchFamily="18" charset="0"/>
                <a:ea typeface="宋体" panose="02010600030101010101" pitchFamily="2" charset="-122"/>
              </a:rPr>
              <a:t>B. </a:t>
            </a:r>
            <a:r>
              <a:rPr lang="en-US" altLang="zh-CN" sz="2000" dirty="0">
                <a:solidFill>
                  <a:schemeClr val="tx1"/>
                </a:solidFill>
                <a:latin typeface="Times New Roman" panose="02020603050405020304" pitchFamily="18" charset="0"/>
                <a:ea typeface="宋体" panose="02010600030101010101" pitchFamily="2" charset="-122"/>
              </a:rPr>
              <a:t>M</a:t>
            </a:r>
            <a:r>
              <a:rPr lang="zh-CN" altLang="en-US" sz="2000" dirty="0">
                <a:solidFill>
                  <a:schemeClr val="tx1"/>
                </a:solidFill>
                <a:latin typeface="Times New Roman" panose="02020603050405020304" pitchFamily="18" charset="0"/>
                <a:ea typeface="宋体" panose="02010600030101010101" pitchFamily="2" charset="-122"/>
              </a:rPr>
              <a:t>ajor business scope   </a:t>
            </a:r>
            <a:endParaRPr lang="zh-CN" altLang="en-US" sz="2000" dirty="0">
              <a:solidFill>
                <a:schemeClr val="tx1"/>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chemeClr val="tx1"/>
                </a:solidFill>
                <a:latin typeface="Times New Roman" panose="02020603050405020304" pitchFamily="18" charset="0"/>
                <a:ea typeface="宋体" panose="02010600030101010101" pitchFamily="2" charset="-122"/>
              </a:rPr>
              <a:t> </a:t>
            </a:r>
            <a:r>
              <a:rPr lang="en-US" altLang="zh-CN" sz="2000" dirty="0">
                <a:solidFill>
                  <a:schemeClr val="tx1"/>
                </a:solidFill>
                <a:latin typeface="Times New Roman" panose="02020603050405020304" pitchFamily="18" charset="0"/>
                <a:ea typeface="宋体" panose="02010600030101010101" pitchFamily="2" charset="-122"/>
              </a:rPr>
              <a:t>   </a:t>
            </a:r>
            <a:r>
              <a:rPr lang="zh-CN" altLang="en-US" sz="2000" dirty="0">
                <a:solidFill>
                  <a:schemeClr val="tx1"/>
                </a:solidFill>
                <a:latin typeface="Times New Roman" panose="02020603050405020304" pitchFamily="18" charset="0"/>
                <a:ea typeface="宋体" panose="02010600030101010101" pitchFamily="2" charset="-122"/>
              </a:rPr>
              <a:t>C. </a:t>
            </a:r>
            <a:r>
              <a:rPr lang="en-US" altLang="zh-CN" sz="2000" dirty="0">
                <a:solidFill>
                  <a:schemeClr val="tx1"/>
                </a:solidFill>
                <a:latin typeface="Times New Roman" panose="02020603050405020304" pitchFamily="18" charset="0"/>
                <a:ea typeface="宋体" panose="02010600030101010101" pitchFamily="2" charset="-122"/>
              </a:rPr>
              <a:t>Goodwill and hope            D. Sales volume</a:t>
            </a:r>
            <a:endParaRPr lang="en-US" altLang="zh-CN" sz="2000" dirty="0">
              <a:solidFill>
                <a:schemeClr val="tx1"/>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3. It is critical to highlight the ______of the company</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 key business and advantages</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B. sales volume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C. equipment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D. products</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4. A well-known company profile is an effective way to introduce the business to the________.</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 potential customers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B. stakeholders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C. potential employees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D.All of the above</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5. Most companies update their profiles________.</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 every month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B. every week     </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lnSpc>
                <a:spcPct val="90000"/>
              </a:lnSpc>
              <a:buNone/>
            </a:pPr>
            <a:r>
              <a:rPr lang="zh-CN" altLang="en-US" sz="2000" dirty="0">
                <a:solidFill>
                  <a:srgbClr val="282917"/>
                </a:solidFill>
                <a:latin typeface="Times New Roman" panose="02020603050405020304" pitchFamily="18" charset="0"/>
                <a:ea typeface="宋体" panose="02010600030101010101" pitchFamily="2" charset="-122"/>
              </a:rPr>
              <a:t> </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C. at least once a year</a:t>
            </a:r>
            <a:r>
              <a:rPr lang="en-US" altLang="zh-CN" sz="2000" dirty="0">
                <a:solidFill>
                  <a:srgbClr val="282917"/>
                </a:solidFill>
                <a:latin typeface="Times New Roman" panose="02020603050405020304" pitchFamily="18" charset="0"/>
                <a:ea typeface="宋体" panose="02010600030101010101" pitchFamily="2" charset="-122"/>
              </a:rPr>
              <a:t>       </a:t>
            </a:r>
            <a:r>
              <a:rPr lang="zh-CN" altLang="en-US" sz="2000" dirty="0">
                <a:solidFill>
                  <a:srgbClr val="282917"/>
                </a:solidFill>
                <a:latin typeface="Times New Roman" panose="02020603050405020304" pitchFamily="18" charset="0"/>
                <a:ea typeface="宋体" panose="02010600030101010101" pitchFamily="2" charset="-122"/>
              </a:rPr>
              <a:t>D. every quarter</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endParaRPr lang="zh-CN" altLang="en-US" dirty="0">
              <a:ea typeface="宋体" panose="02010600030101010101" pitchFamily="2" charset="-122"/>
            </a:endParaRPr>
          </a:p>
        </p:txBody>
      </p:sp>
      <p:sp>
        <p:nvSpPr>
          <p:cNvPr id="2" name="内容占位符 2"/>
          <p:cNvSpPr>
            <a:spLocks noGrp="1" noChangeArrowheads="1"/>
          </p:cNvSpPr>
          <p:nvPr/>
        </p:nvSpPr>
        <p:spPr>
          <a:xfrm>
            <a:off x="6476365" y="1120775"/>
            <a:ext cx="308610" cy="55054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B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p:txBody>
      </p:sp>
      <p:sp>
        <p:nvSpPr>
          <p:cNvPr id="3" name="内容占位符 2"/>
          <p:cNvSpPr>
            <a:spLocks noGrp="1" noChangeArrowheads="1"/>
          </p:cNvSpPr>
          <p:nvPr/>
        </p:nvSpPr>
        <p:spPr>
          <a:xfrm>
            <a:off x="2435860" y="2461260"/>
            <a:ext cx="308610" cy="55054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C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p:txBody>
      </p:sp>
      <p:sp>
        <p:nvSpPr>
          <p:cNvPr id="4" name="内容占位符 2"/>
          <p:cNvSpPr>
            <a:spLocks noGrp="1" noChangeArrowheads="1"/>
          </p:cNvSpPr>
          <p:nvPr/>
        </p:nvSpPr>
        <p:spPr>
          <a:xfrm>
            <a:off x="4432300" y="3429000"/>
            <a:ext cx="308610" cy="55054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A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p:txBody>
      </p:sp>
      <p:sp>
        <p:nvSpPr>
          <p:cNvPr id="5" name="内容占位符 2"/>
          <p:cNvSpPr>
            <a:spLocks noGrp="1" noChangeArrowheads="1"/>
          </p:cNvSpPr>
          <p:nvPr/>
        </p:nvSpPr>
        <p:spPr>
          <a:xfrm>
            <a:off x="3296920" y="4714240"/>
            <a:ext cx="308610" cy="55054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D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p:txBody>
      </p:sp>
      <p:sp>
        <p:nvSpPr>
          <p:cNvPr id="6" name="内容占位符 2"/>
          <p:cNvSpPr>
            <a:spLocks noGrp="1" noChangeArrowheads="1"/>
          </p:cNvSpPr>
          <p:nvPr/>
        </p:nvSpPr>
        <p:spPr>
          <a:xfrm>
            <a:off x="5524500" y="5720080"/>
            <a:ext cx="308610" cy="550545"/>
          </a:xfrm>
          <a:prstGeom prst="rect">
            <a:avLst/>
          </a:prstGeom>
          <a:noFill/>
          <a:ln w="9525">
            <a:noFill/>
          </a:ln>
        </p:spPr>
        <p:txBody>
          <a:bodyPr vert="horz" wrap="square" lIns="91440" tIns="45720" rIns="91440" bIns="45720" numCol="1" anchor="t" anchorCtr="0" compatLnSpc="1"/>
          <a:lstStyle>
            <a:lvl1pPr marL="342900" indent="-342900" algn="l" rtl="0" eaLnBrk="0" fontAlgn="ctr" latinLnBrk="1" hangingPunct="0">
              <a:spcBef>
                <a:spcPct val="20000"/>
              </a:spcBef>
              <a:spcAft>
                <a:spcPct val="0"/>
              </a:spcAft>
              <a:buSzPct val="85000"/>
              <a:buFont typeface="Wingdings" panose="05000000000000000000" pitchFamily="2" charset="2"/>
              <a:buChar char="£"/>
              <a:defRPr sz="3200" kern="1200">
                <a:solidFill>
                  <a:schemeClr val="tx1"/>
                </a:solidFill>
                <a:latin typeface="+mn-lt"/>
                <a:ea typeface="+mn-ea"/>
                <a:cs typeface="+mn-cs"/>
              </a:defRPr>
            </a:lvl1pPr>
            <a:lvl2pPr marL="342900" indent="114300" algn="l" rtl="0" eaLnBrk="0" fontAlgn="ctr" latinLnBrk="1" hangingPunct="0">
              <a:spcBef>
                <a:spcPct val="20000"/>
              </a:spcBef>
              <a:spcAft>
                <a:spcPct val="0"/>
              </a:spcAft>
              <a:buSzPct val="85000"/>
              <a:buFont typeface="Wingdings" panose="05000000000000000000" pitchFamily="2" charset="2"/>
              <a:buChar char="£"/>
              <a:defRPr sz="2800" kern="1200">
                <a:solidFill>
                  <a:schemeClr val="tx1"/>
                </a:solidFill>
                <a:latin typeface="+mj-lt"/>
                <a:ea typeface="+mn-ea"/>
                <a:cs typeface="Arial" panose="020B0604020202020204" pitchFamily="34" charset="0"/>
                <a:sym typeface="Arial" panose="020B0604020202020204" pitchFamily="34" charset="0"/>
              </a:defRPr>
            </a:lvl2pPr>
            <a:lvl3pPr marL="342900" indent="571500" algn="l" rtl="0" eaLnBrk="0" fontAlgn="base" latinLnBrk="1" hangingPunct="0">
              <a:spcBef>
                <a:spcPct val="20000"/>
              </a:spcBef>
              <a:spcAft>
                <a:spcPct val="0"/>
              </a:spcAft>
              <a:buSzPct val="85000"/>
              <a:buFont typeface="Wingdings" panose="05000000000000000000" pitchFamily="2" charset="2"/>
              <a:defRPr sz="2800" kern="1200">
                <a:solidFill>
                  <a:schemeClr val="tx1"/>
                </a:solidFill>
                <a:latin typeface="+mj-lt"/>
                <a:ea typeface="+mn-ea"/>
                <a:cs typeface="Arial" panose="020B0604020202020204" pitchFamily="34" charset="0"/>
                <a:sym typeface="Arial" panose="020B0604020202020204" pitchFamily="34" charset="0"/>
              </a:defRPr>
            </a:lvl3pPr>
            <a:lvl4pPr marL="342900" indent="10287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4pPr>
            <a:lvl5pPr marL="342900" indent="1485900" algn="l" rtl="0" eaLnBrk="0" fontAlgn="base" latinLnBrk="1" hangingPunct="0">
              <a:spcBef>
                <a:spcPct val="20000"/>
              </a:spcBef>
              <a:spcAft>
                <a:spcPct val="0"/>
              </a:spcAft>
              <a:buSzPct val="85000"/>
              <a:buFont typeface="Wingdings" panose="05000000000000000000" pitchFamily="2" charset="2"/>
              <a:defRPr sz="2800" kern="1200">
                <a:solidFill>
                  <a:schemeClr val="bg2"/>
                </a:solidFill>
                <a:latin typeface="+mj-lt"/>
                <a:ea typeface="+mn-ea"/>
                <a:cs typeface="Arial" panose="020B0604020202020204" pitchFamily="34" charset="0"/>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0" fontAlgn="ctr" latinLnBrk="1"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rPr>
              <a:t>C </a:t>
            </a:r>
            <a:endParaRPr kumimoji="0" lang="en-US" altLang="zh-CN" sz="2000" b="0" i="0" u="none" strike="noStrike" kern="1200" cap="none" spc="0" normalizeH="0" baseline="0" noProof="0" dirty="0">
              <a:ln>
                <a:noFill/>
              </a:ln>
              <a:solidFill>
                <a:schemeClr val="accent5">
                  <a:lumMod val="75000"/>
                </a:schemeClr>
              </a:solidFill>
              <a:effectLst/>
              <a:uLnTx/>
              <a:uFillTx/>
              <a:latin typeface="Times New Roman" panose="02020603050405020304" pitchFamily="18" charset="0"/>
              <a:ea typeface="+mn-ea"/>
              <a:cs typeface="+mn-cs"/>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91440" tIns="45720" rIns="91440" bIns="45720" anchor="ctr" anchorCtr="0"/>
          <a:lstStyle/>
          <a:p>
            <a:pPr latinLnBrk="0"/>
            <a:br>
              <a:rPr lang="zh-CN" altLang="en-US" dirty="0">
                <a:solidFill>
                  <a:srgbClr val="282917"/>
                </a:solidFill>
                <a:latin typeface="Times New Roman" panose="02020603050405020304" pitchFamily="18" charset="0"/>
                <a:ea typeface="宋体" panose="02010600030101010101" pitchFamily="2" charset="-122"/>
              </a:rPr>
            </a:br>
            <a:r>
              <a:rPr lang="zh-CN" altLang="en-US" dirty="0">
                <a:solidFill>
                  <a:srgbClr val="282917"/>
                </a:solidFill>
                <a:latin typeface="Times New Roman" panose="02020603050405020304" pitchFamily="18" charset="0"/>
                <a:ea typeface="宋体" panose="02010600030101010101" pitchFamily="2" charset="-122"/>
              </a:rPr>
              <a:t>Ⅲ. </a:t>
            </a:r>
            <a:r>
              <a:rPr lang="zh-CN" altLang="en-US" u="sng" dirty="0">
                <a:solidFill>
                  <a:srgbClr val="282917"/>
                </a:solidFill>
                <a:latin typeface="Times New Roman" panose="02020603050405020304" pitchFamily="18" charset="0"/>
                <a:ea typeface="宋体" panose="02010600030101010101" pitchFamily="2" charset="-122"/>
              </a:rPr>
              <a:t>Formatting</a:t>
            </a:r>
            <a:r>
              <a:rPr lang="zh-CN" altLang="en-US" dirty="0">
                <a:solidFill>
                  <a:srgbClr val="FF0000"/>
                </a:solidFill>
                <a:latin typeface="Times New Roman" panose="02020603050405020304" pitchFamily="18" charset="0"/>
                <a:ea typeface="宋体" panose="02010600030101010101" pitchFamily="2" charset="-122"/>
              </a:rPr>
              <a:t> </a:t>
            </a:r>
            <a:br>
              <a:rPr lang="zh-CN" altLang="en-US" dirty="0">
                <a:solidFill>
                  <a:srgbClr val="282917"/>
                </a:solidFill>
                <a:latin typeface="Times New Roman" panose="02020603050405020304" pitchFamily="18" charset="0"/>
                <a:ea typeface="宋体" panose="02010600030101010101" pitchFamily="2" charset="-122"/>
              </a:rPr>
            </a:br>
            <a:r>
              <a:rPr lang="zh-CN" altLang="en-US" sz="2400" i="1" dirty="0">
                <a:solidFill>
                  <a:srgbClr val="282917"/>
                </a:solidFill>
                <a:latin typeface="Times New Roman" panose="02020603050405020304" pitchFamily="18" charset="0"/>
                <a:ea typeface="宋体" panose="02010600030101010101" pitchFamily="2" charset="-122"/>
              </a:rPr>
              <a:t>Case 1:</a:t>
            </a:r>
            <a:r>
              <a:rPr lang="zh-CN" altLang="en-US" dirty="0">
                <a:solidFill>
                  <a:srgbClr val="FF0000"/>
                </a:solidFill>
                <a:latin typeface="Times New Roman" panose="02020603050405020304" pitchFamily="18" charset="0"/>
                <a:ea typeface="宋体" panose="02010600030101010101" pitchFamily="2" charset="-122"/>
              </a:rPr>
              <a:t> </a:t>
            </a:r>
            <a:r>
              <a:rPr lang="zh-CN" altLang="en-US" sz="2000" dirty="0">
                <a:solidFill>
                  <a:srgbClr val="FF0000"/>
                </a:solidFill>
                <a:latin typeface="Times New Roman" panose="02020603050405020304" pitchFamily="18" charset="0"/>
                <a:ea typeface="宋体" panose="02010600030101010101" pitchFamily="2" charset="-122"/>
              </a:rPr>
              <a:t> </a:t>
            </a:r>
            <a:br>
              <a:rPr lang="zh-CN" altLang="en-US" dirty="0">
                <a:ea typeface="宋体" panose="02010600030101010101" pitchFamily="2" charset="-122"/>
              </a:rPr>
            </a:br>
            <a:endParaRPr lang="zh-CN" altLang="en-US" dirty="0">
              <a:ea typeface="宋体" panose="02010600030101010101" pitchFamily="2" charset="-122"/>
            </a:endParaRPr>
          </a:p>
        </p:txBody>
      </p:sp>
      <p:sp>
        <p:nvSpPr>
          <p:cNvPr id="10243" name="内容占位符 2"/>
          <p:cNvSpPr>
            <a:spLocks noGrp="1"/>
          </p:cNvSpPr>
          <p:nvPr>
            <p:ph idx="4294967295"/>
          </p:nvPr>
        </p:nvSpPr>
        <p:spPr>
          <a:xfrm>
            <a:off x="1030288" y="976313"/>
            <a:ext cx="7961312" cy="5548312"/>
          </a:xfrm>
        </p:spPr>
        <p:txBody>
          <a:bodyPr vert="horz" wrap="square" lIns="91440" tIns="45720" rIns="91440" bIns="45720" anchor="t" anchorCtr="0"/>
          <a:lstStyle/>
          <a:p>
            <a:pPr algn="ctr" latinLnBrk="0">
              <a:buNone/>
            </a:pPr>
            <a:r>
              <a:rPr lang="zh-CN" altLang="en-US" sz="2000" dirty="0">
                <a:solidFill>
                  <a:srgbClr val="282917"/>
                </a:solidFill>
                <a:latin typeface="Times New Roman" panose="02020603050405020304" pitchFamily="18" charset="0"/>
                <a:ea typeface="宋体" panose="02010600030101010101" pitchFamily="2" charset="-122"/>
              </a:rPr>
              <a:t>Jiqing Rustless Steel Co., Ltd</a:t>
            </a:r>
            <a:endParaRPr lang="zh-CN" altLang="en-US" sz="2000" dirty="0">
              <a:solidFill>
                <a:srgbClr val="282917"/>
              </a:solidFill>
              <a:latin typeface="Times New Roman" panose="02020603050405020304" pitchFamily="18" charset="0"/>
              <a:ea typeface="宋体" panose="02010600030101010101" pitchFamily="2" charset="-122"/>
            </a:endParaRPr>
          </a:p>
          <a:p>
            <a:pPr latinLnBrk="0">
              <a:buNone/>
            </a:pPr>
            <a:r>
              <a:rPr lang="zh-CN" altLang="en-US" sz="2000" dirty="0">
                <a:solidFill>
                  <a:srgbClr val="282917"/>
                </a:solidFill>
                <a:latin typeface="Times New Roman" panose="02020603050405020304" pitchFamily="18" charset="0"/>
                <a:ea typeface="宋体" panose="02010600030101010101" pitchFamily="2" charset="-122"/>
              </a:rPr>
              <a:t>            </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Jieyang Jiqing Rustless Steel Co., Ltd. was founded in 1989, formed to specialize in offering stainless steel cutlery, kitchenware and cookware. It is recognized as a company with passion for innovation, technology and customer satisfaction.</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buNone/>
            </a:pPr>
            <a:r>
              <a:rPr lang="zh-CN" altLang="en-US" sz="2000" dirty="0">
                <a:solidFill>
                  <a:srgbClr val="282917"/>
                </a:solidFill>
                <a:latin typeface="Times New Roman" panose="02020603050405020304" pitchFamily="18" charset="0"/>
                <a:ea typeface="宋体" panose="02010600030101010101" pitchFamily="2" charset="-122"/>
              </a:rPr>
              <a:t>            The company now employs more than 1500 people and owns sixty thousand square meters of land. Our vision is “To build a bright tomorrow with top quality”. We are strong at designing and developing. We have a valuable expert team engaging in designing the most fashionable styles. Also we have very strict quality control system supervising all over the production lines. The goal is to constantly improve the quality of our products</a:t>
            </a:r>
            <a:endParaRPr lang="zh-CN" altLang="en-US" sz="2000" dirty="0">
              <a:solidFill>
                <a:srgbClr val="282917"/>
              </a:solidFill>
              <a:latin typeface="Times New Roman" panose="02020603050405020304" pitchFamily="18" charset="0"/>
              <a:ea typeface="宋体" panose="02010600030101010101" pitchFamily="2" charset="-122"/>
            </a:endParaRPr>
          </a:p>
          <a:p>
            <a:pPr algn="just" latinLnBrk="0"/>
            <a:endParaRPr lang="zh-CN" altLang="en-US" dirty="0">
              <a:ea typeface="宋体" panose="02010600030101010101" pitchFamily="2" charset="-122"/>
            </a:endParaRPr>
          </a:p>
        </p:txBody>
      </p:sp>
      <p:sp>
        <p:nvSpPr>
          <p:cNvPr id="10244" name="矩形 7"/>
          <p:cNvSpPr/>
          <p:nvPr/>
        </p:nvSpPr>
        <p:spPr>
          <a:xfrm>
            <a:off x="6526213" y="1195388"/>
            <a:ext cx="2487612" cy="534987"/>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just" eaLnBrk="1" hangingPunct="1"/>
            <a:r>
              <a:rPr lang="en-US" altLang="zh-CN" b="0" dirty="0">
                <a:solidFill>
                  <a:srgbClr val="282917"/>
                </a:solidFill>
                <a:latin typeface="Times New Roman" panose="02020603050405020304" pitchFamily="18" charset="0"/>
              </a:rPr>
              <a:t>Introduction : nature of the business ,etc.</a:t>
            </a:r>
            <a:endParaRPr lang="zh-CN" altLang="en-US" b="0" dirty="0">
              <a:solidFill>
                <a:srgbClr val="282917"/>
              </a:solidFill>
              <a:latin typeface="Times New Roman" panose="02020603050405020304" pitchFamily="18" charset="0"/>
            </a:endParaRPr>
          </a:p>
        </p:txBody>
      </p:sp>
      <p:sp>
        <p:nvSpPr>
          <p:cNvPr id="10245" name="矩形 8"/>
          <p:cNvSpPr/>
          <p:nvPr/>
        </p:nvSpPr>
        <p:spPr>
          <a:xfrm>
            <a:off x="6211888" y="2770188"/>
            <a:ext cx="2562225" cy="534987"/>
          </a:xfrm>
          <a:prstGeom prst="rect">
            <a:avLst/>
          </a:prstGeom>
          <a:solidFill>
            <a:schemeClr val="bg1"/>
          </a:solidFill>
          <a:ln w="9525" cap="flat" cmpd="sng">
            <a:solidFill>
              <a:srgbClr val="5B3A95"/>
            </a:solidFill>
            <a:prstDash val="solid"/>
            <a:bevel/>
            <a:headEnd type="none" w="med" len="med"/>
            <a:tailEnd type="none" w="med" len="med"/>
          </a:ln>
        </p:spPr>
        <p:txBody>
          <a:bodyPr anchor="ctr" anchorCtr="0"/>
          <a:lstStyle/>
          <a:p>
            <a:pPr algn="ctr" eaLnBrk="1" hangingPunct="1"/>
            <a:r>
              <a:rPr lang="en-US" altLang="zh-CN" b="0" dirty="0">
                <a:solidFill>
                  <a:srgbClr val="282917"/>
                </a:solidFill>
                <a:latin typeface="Times New Roman" panose="02020603050405020304" pitchFamily="18" charset="0"/>
              </a:rPr>
              <a:t>Body: business scope, strategic objective, etc.</a:t>
            </a:r>
            <a:endParaRPr lang="zh-CN" altLang="en-US" b="0" dirty="0">
              <a:solidFill>
                <a:srgbClr val="282917"/>
              </a:solidFill>
              <a:latin typeface="Times New Roman" panose="02020603050405020304" pitchFamily="18" charset="0"/>
            </a:endParaRPr>
          </a:p>
        </p:txBody>
      </p:sp>
      <p:cxnSp>
        <p:nvCxnSpPr>
          <p:cNvPr id="10246" name="直接箭头连接符 9"/>
          <p:cNvCxnSpPr/>
          <p:nvPr/>
        </p:nvCxnSpPr>
        <p:spPr>
          <a:xfrm flipH="1">
            <a:off x="5745163" y="1608138"/>
            <a:ext cx="781050" cy="133350"/>
          </a:xfrm>
          <a:prstGeom prst="straightConnector1">
            <a:avLst/>
          </a:prstGeom>
          <a:ln w="9525" cap="flat" cmpd="sng">
            <a:solidFill>
              <a:srgbClr val="7A4DCA"/>
            </a:solidFill>
            <a:prstDash val="solid"/>
            <a:bevel/>
            <a:headEnd type="none" w="med" len="med"/>
            <a:tailEnd type="arrow" w="med" len="med"/>
          </a:ln>
        </p:spPr>
      </p:cxnSp>
      <p:cxnSp>
        <p:nvCxnSpPr>
          <p:cNvPr id="10247" name="直接箭头连接符 10"/>
          <p:cNvCxnSpPr/>
          <p:nvPr/>
        </p:nvCxnSpPr>
        <p:spPr>
          <a:xfrm flipH="1">
            <a:off x="5430838" y="3079750"/>
            <a:ext cx="781050" cy="133350"/>
          </a:xfrm>
          <a:prstGeom prst="straightConnector1">
            <a:avLst/>
          </a:prstGeom>
          <a:ln w="9525" cap="flat" cmpd="sng">
            <a:solidFill>
              <a:srgbClr val="7A4DCA"/>
            </a:solidFill>
            <a:prstDash val="solid"/>
            <a:bevel/>
            <a:headEnd type="none" w="med" len="med"/>
            <a:tailEnd type="arrow" w="med" len="med"/>
          </a:ln>
        </p:spPr>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tags/tag1.xml><?xml version="1.0" encoding="utf-8"?>
<p:tagLst xmlns:p="http://schemas.openxmlformats.org/presentationml/2006/main">
  <p:tag name="KSO_WPP_MARK_KEY" val="febc811f-f298-4561-92af-60c8800fc8ac"/>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宋体"/>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
        <a:cs typeface=""/>
      </a:majorFont>
      <a:minorFont>
        <a:latin typeface="宋体"/>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宋体"/>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19784</Words>
  <Application>WPS 演示</Application>
  <PresentationFormat>全屏显示(4:3)</PresentationFormat>
  <Paragraphs>375</Paragraphs>
  <Slides>33</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33</vt:i4>
      </vt:variant>
    </vt:vector>
  </HeadingPairs>
  <TitlesOfParts>
    <vt:vector size="49" baseType="lpstr">
      <vt:lpstr>Arial</vt:lpstr>
      <vt:lpstr>宋体</vt:lpstr>
      <vt:lpstr>Wingdings</vt:lpstr>
      <vt:lpstr>Calibri</vt:lpstr>
      <vt:lpstr>Times New Roman</vt:lpstr>
      <vt:lpstr>Cambria Math</vt:lpstr>
      <vt:lpstr>黑体</vt:lpstr>
      <vt:lpstr>Wingdings</vt:lpstr>
      <vt:lpstr>微软雅黑</vt:lpstr>
      <vt:lpstr>Arial Unicode MS</vt:lpstr>
      <vt:lpstr>等线</vt:lpstr>
      <vt:lpstr>Roboto Light</vt:lpstr>
      <vt:lpstr>Roboto</vt:lpstr>
      <vt:lpstr>437TGp_bizpeople_light_ani</vt:lpstr>
      <vt:lpstr>1_437TGp_bizpeople_light_ani</vt:lpstr>
      <vt:lpstr>2_437TGp_bizpeople_light_ani</vt:lpstr>
      <vt:lpstr> Unit 7 Company Profiles  公司简介</vt:lpstr>
      <vt:lpstr> Ⅰ. Learning Objectives </vt:lpstr>
      <vt:lpstr>Ⅱ.Leading-In </vt:lpstr>
      <vt:lpstr>PowerPoint 演示文稿</vt:lpstr>
      <vt:lpstr>PowerPoint 演示文稿</vt:lpstr>
      <vt:lpstr>PowerPoint 演示文稿</vt:lpstr>
      <vt:lpstr>PowerPoint 演示文稿</vt:lpstr>
      <vt:lpstr>PowerPoint 演示文稿</vt:lpstr>
      <vt:lpstr> Ⅲ. Formatting  Case 1:   </vt:lpstr>
      <vt:lpstr> Ⅲ. Formatting                                       Case 1:   </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 Task 6   </vt:lpstr>
      <vt:lpstr>PowerPoint 演示文稿</vt:lpstr>
      <vt:lpstr>VII. Read for Reference                           1. A sample of company profile.  </vt:lpstr>
      <vt:lpstr>1. A sample of company profile. </vt:lpstr>
      <vt:lpstr>2. A sample of company profile.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258</cp:revision>
  <dcterms:created xsi:type="dcterms:W3CDTF">2007-05-12T02:23:00Z</dcterms:created>
  <dcterms:modified xsi:type="dcterms:W3CDTF">2024-06-08T10:39:04Z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FC8ADA88E6A4470EBAB5019C36DE1632</vt:lpwstr>
  </property>
</Properties>
</file>